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7" r:id="rId4"/>
  </p:sldMasterIdLst>
  <p:notesMasterIdLst>
    <p:notesMasterId r:id="rId22"/>
  </p:notesMasterIdLst>
  <p:sldIdLst>
    <p:sldId id="257" r:id="rId5"/>
    <p:sldId id="265" r:id="rId6"/>
    <p:sldId id="261" r:id="rId7"/>
    <p:sldId id="259" r:id="rId8"/>
    <p:sldId id="263" r:id="rId9"/>
    <p:sldId id="269" r:id="rId10"/>
    <p:sldId id="266" r:id="rId11"/>
    <p:sldId id="262" r:id="rId12"/>
    <p:sldId id="270" r:id="rId13"/>
    <p:sldId id="272" r:id="rId14"/>
    <p:sldId id="273" r:id="rId15"/>
    <p:sldId id="271" r:id="rId16"/>
    <p:sldId id="280" r:id="rId17"/>
    <p:sldId id="275" r:id="rId18"/>
    <p:sldId id="279" r:id="rId19"/>
    <p:sldId id="278" r:id="rId20"/>
    <p:sldId id="276" r:id="rId21"/>
  </p:sldIdLst>
  <p:sldSz cx="12192000" cy="6858000"/>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69" autoAdjust="0"/>
    <p:restoredTop sz="63195" autoAdjust="0"/>
  </p:normalViewPr>
  <p:slideViewPr>
    <p:cSldViewPr snapToGrid="0">
      <p:cViewPr varScale="1">
        <p:scale>
          <a:sx n="57" d="100"/>
          <a:sy n="57" d="100"/>
        </p:scale>
        <p:origin x="1651" y="34"/>
      </p:cViewPr>
      <p:guideLst/>
    </p:cSldViewPr>
  </p:slideViewPr>
  <p:outlineViewPr>
    <p:cViewPr>
      <p:scale>
        <a:sx n="33" d="100"/>
        <a:sy n="33" d="100"/>
      </p:scale>
      <p:origin x="0" y="-5400"/>
    </p:cViewPr>
  </p:outlineViewPr>
  <p:notesTextViewPr>
    <p:cViewPr>
      <p:scale>
        <a:sx n="1" d="1"/>
        <a:sy n="1" d="1"/>
      </p:scale>
      <p:origin x="0" y="0"/>
    </p:cViewPr>
  </p:notesTextViewPr>
  <p:sorterViewPr>
    <p:cViewPr>
      <p:scale>
        <a:sx n="100" d="100"/>
        <a:sy n="100" d="100"/>
      </p:scale>
      <p:origin x="0" y="-2995"/>
    </p:cViewPr>
  </p:sorterViewPr>
  <p:notesViewPr>
    <p:cSldViewPr snapToGrid="0">
      <p:cViewPr varScale="1">
        <p:scale>
          <a:sx n="66" d="100"/>
          <a:sy n="66" d="100"/>
        </p:scale>
        <p:origin x="3043"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 Id="rId4" Type="http://schemas.microsoft.com/office/2007/relationships/hdphoto" Target="../media/hdphoto2.wdp"/></Relationships>
</file>

<file path=ppt/diagrams/_rels/data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26.svg"/></Relationships>
</file>

<file path=ppt/diagrams/_rels/data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svg"/><Relationship Id="rId1" Type="http://schemas.openxmlformats.org/officeDocument/2006/relationships/image" Target="../media/image31.png"/><Relationship Id="rId4" Type="http://schemas.openxmlformats.org/officeDocument/2006/relationships/image" Target="../media/image34.sv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 Id="rId4" Type="http://schemas.microsoft.com/office/2007/relationships/hdphoto" Target="../media/hdphoto2.wdp"/></Relationships>
</file>

<file path=ppt/diagrams/_rels/drawing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26.svg"/></Relationships>
</file>

<file path=ppt/diagrams/_rels/drawing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svg"/><Relationship Id="rId1" Type="http://schemas.openxmlformats.org/officeDocument/2006/relationships/image" Target="../media/image31.png"/><Relationship Id="rId4" Type="http://schemas.openxmlformats.org/officeDocument/2006/relationships/image" Target="../media/image34.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CC3BD19-4113-4399-A62E-290667171159}"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631E2AEC-2D66-4299-B806-569B505C5DF4}">
      <dgm:prSet/>
      <dgm:spPr/>
      <dgm:t>
        <a:bodyPr/>
        <a:lstStyle/>
        <a:p>
          <a:pPr>
            <a:lnSpc>
              <a:spcPct val="100000"/>
            </a:lnSpc>
          </a:pPr>
          <a:r>
            <a:rPr lang="en-US"/>
            <a:t>Python</a:t>
          </a:r>
        </a:p>
      </dgm:t>
    </dgm:pt>
    <dgm:pt modelId="{7FEA92BE-A691-478E-92E3-08713A8D632C}" type="parTrans" cxnId="{75862958-2426-4870-AF46-22573B7D041A}">
      <dgm:prSet/>
      <dgm:spPr/>
      <dgm:t>
        <a:bodyPr/>
        <a:lstStyle/>
        <a:p>
          <a:endParaRPr lang="en-US"/>
        </a:p>
      </dgm:t>
    </dgm:pt>
    <dgm:pt modelId="{DACA1DC6-AE11-4D0C-986A-25174B4B6553}" type="sibTrans" cxnId="{75862958-2426-4870-AF46-22573B7D041A}">
      <dgm:prSet/>
      <dgm:spPr/>
      <dgm:t>
        <a:bodyPr/>
        <a:lstStyle/>
        <a:p>
          <a:endParaRPr lang="en-US"/>
        </a:p>
      </dgm:t>
    </dgm:pt>
    <dgm:pt modelId="{3146D9E7-0993-4E8F-87E7-532FC612C6EF}">
      <dgm:prSet/>
      <dgm:spPr/>
      <dgm:t>
        <a:bodyPr/>
        <a:lstStyle/>
        <a:p>
          <a:pPr>
            <a:lnSpc>
              <a:spcPct val="100000"/>
            </a:lnSpc>
          </a:pPr>
          <a:r>
            <a:rPr lang="en-US" dirty="0" err="1"/>
            <a:t>Jupyter</a:t>
          </a:r>
          <a:r>
            <a:rPr lang="en-US" dirty="0"/>
            <a:t> Notebook</a:t>
          </a:r>
        </a:p>
      </dgm:t>
    </dgm:pt>
    <dgm:pt modelId="{B2C25BD7-D114-4B85-8810-6B2CC8433A98}" type="parTrans" cxnId="{8A2E1671-5BFC-45E6-B845-A9F83A143D59}">
      <dgm:prSet/>
      <dgm:spPr/>
      <dgm:t>
        <a:bodyPr/>
        <a:lstStyle/>
        <a:p>
          <a:endParaRPr lang="en-US"/>
        </a:p>
      </dgm:t>
    </dgm:pt>
    <dgm:pt modelId="{C7803EC2-20FD-491F-A9C1-4AA426BCFEE3}" type="sibTrans" cxnId="{8A2E1671-5BFC-45E6-B845-A9F83A143D59}">
      <dgm:prSet/>
      <dgm:spPr/>
      <dgm:t>
        <a:bodyPr/>
        <a:lstStyle/>
        <a:p>
          <a:endParaRPr lang="en-US"/>
        </a:p>
      </dgm:t>
    </dgm:pt>
    <dgm:pt modelId="{2E872008-B49A-4354-BD14-C63D54C81927}">
      <dgm:prSet/>
      <dgm:spPr/>
      <dgm:t>
        <a:bodyPr/>
        <a:lstStyle/>
        <a:p>
          <a:pPr>
            <a:lnSpc>
              <a:spcPct val="100000"/>
            </a:lnSpc>
          </a:pPr>
          <a:r>
            <a:rPr lang="en-US" dirty="0"/>
            <a:t>Pandas</a:t>
          </a:r>
        </a:p>
      </dgm:t>
    </dgm:pt>
    <dgm:pt modelId="{CFED1DFF-AAEA-42EA-AE78-40406B178B4A}" type="parTrans" cxnId="{751DB325-7667-45DA-874D-5FFF5543E8A8}">
      <dgm:prSet/>
      <dgm:spPr/>
      <dgm:t>
        <a:bodyPr/>
        <a:lstStyle/>
        <a:p>
          <a:endParaRPr lang="en-US"/>
        </a:p>
      </dgm:t>
    </dgm:pt>
    <dgm:pt modelId="{78E76D66-4FD2-409F-8E76-F85AF47ADEF1}" type="sibTrans" cxnId="{751DB325-7667-45DA-874D-5FFF5543E8A8}">
      <dgm:prSet/>
      <dgm:spPr/>
      <dgm:t>
        <a:bodyPr/>
        <a:lstStyle/>
        <a:p>
          <a:endParaRPr lang="en-US"/>
        </a:p>
      </dgm:t>
    </dgm:pt>
    <dgm:pt modelId="{832835CE-F78F-4121-A1C3-1C4143D86B83}">
      <dgm:prSet/>
      <dgm:spPr/>
      <dgm:t>
        <a:bodyPr/>
        <a:lstStyle/>
        <a:p>
          <a:pPr>
            <a:lnSpc>
              <a:spcPct val="100000"/>
            </a:lnSpc>
          </a:pPr>
          <a:r>
            <a:rPr lang="en-US" dirty="0"/>
            <a:t>Google Collab</a:t>
          </a:r>
        </a:p>
      </dgm:t>
    </dgm:pt>
    <dgm:pt modelId="{18901FBE-95D2-42C9-8D7D-ACF6DD05136A}" type="parTrans" cxnId="{7DA537EF-3A43-433D-BC07-0D07572EE381}">
      <dgm:prSet/>
      <dgm:spPr/>
      <dgm:t>
        <a:bodyPr/>
        <a:lstStyle/>
        <a:p>
          <a:endParaRPr lang="en-US"/>
        </a:p>
      </dgm:t>
    </dgm:pt>
    <dgm:pt modelId="{D65DBA5B-E551-47C8-8908-25A0739BB010}" type="sibTrans" cxnId="{7DA537EF-3A43-433D-BC07-0D07572EE381}">
      <dgm:prSet/>
      <dgm:spPr/>
      <dgm:t>
        <a:bodyPr/>
        <a:lstStyle/>
        <a:p>
          <a:endParaRPr lang="en-US"/>
        </a:p>
      </dgm:t>
    </dgm:pt>
    <dgm:pt modelId="{D4A9F57F-F563-49D3-919B-5E360F223886}">
      <dgm:prSet/>
      <dgm:spPr/>
      <dgm:t>
        <a:bodyPr/>
        <a:lstStyle/>
        <a:p>
          <a:pPr>
            <a:lnSpc>
              <a:spcPct val="100000"/>
            </a:lnSpc>
          </a:pPr>
          <a:r>
            <a:rPr lang="en-US" dirty="0"/>
            <a:t>AWS</a:t>
          </a:r>
        </a:p>
      </dgm:t>
    </dgm:pt>
    <dgm:pt modelId="{9461ECF2-2A93-48A9-8300-75B201BE82A6}" type="parTrans" cxnId="{AEE198F7-5BE3-413B-A3C2-9D5BE6DBCC2B}">
      <dgm:prSet/>
      <dgm:spPr/>
      <dgm:t>
        <a:bodyPr/>
        <a:lstStyle/>
        <a:p>
          <a:endParaRPr lang="en-US"/>
        </a:p>
      </dgm:t>
    </dgm:pt>
    <dgm:pt modelId="{CC587D46-AE6B-46C5-A90E-769B629F4DF4}" type="sibTrans" cxnId="{AEE198F7-5BE3-413B-A3C2-9D5BE6DBCC2B}">
      <dgm:prSet/>
      <dgm:spPr/>
      <dgm:t>
        <a:bodyPr/>
        <a:lstStyle/>
        <a:p>
          <a:endParaRPr lang="en-US"/>
        </a:p>
      </dgm:t>
    </dgm:pt>
    <dgm:pt modelId="{31D50DE9-A0EA-47D6-A309-00F4FABB507E}">
      <dgm:prSet/>
      <dgm:spPr/>
      <dgm:t>
        <a:bodyPr/>
        <a:lstStyle/>
        <a:p>
          <a:pPr>
            <a:lnSpc>
              <a:spcPct val="100000"/>
            </a:lnSpc>
          </a:pPr>
          <a:r>
            <a:rPr lang="en-US" dirty="0"/>
            <a:t>Postgres</a:t>
          </a:r>
        </a:p>
      </dgm:t>
    </dgm:pt>
    <dgm:pt modelId="{66FC2848-6E4B-4DD0-8DB4-21AB63211BD7}" type="parTrans" cxnId="{7F688D2A-8E50-4F87-8699-172F2F67B4E0}">
      <dgm:prSet/>
      <dgm:spPr/>
      <dgm:t>
        <a:bodyPr/>
        <a:lstStyle/>
        <a:p>
          <a:endParaRPr lang="en-US"/>
        </a:p>
      </dgm:t>
    </dgm:pt>
    <dgm:pt modelId="{4E93F123-2ED7-4E39-997C-25E036CF466E}" type="sibTrans" cxnId="{7F688D2A-8E50-4F87-8699-172F2F67B4E0}">
      <dgm:prSet/>
      <dgm:spPr/>
      <dgm:t>
        <a:bodyPr/>
        <a:lstStyle/>
        <a:p>
          <a:endParaRPr lang="en-US"/>
        </a:p>
      </dgm:t>
    </dgm:pt>
    <dgm:pt modelId="{3343B1ED-5BED-440F-A14F-2A2873D7BA3F}">
      <dgm:prSet/>
      <dgm:spPr/>
      <dgm:t>
        <a:bodyPr/>
        <a:lstStyle/>
        <a:p>
          <a:pPr>
            <a:lnSpc>
              <a:spcPct val="100000"/>
            </a:lnSpc>
          </a:pPr>
          <a:r>
            <a:rPr lang="en-US" dirty="0"/>
            <a:t>Tableau</a:t>
          </a:r>
        </a:p>
      </dgm:t>
    </dgm:pt>
    <dgm:pt modelId="{B44076C8-1732-45AE-825F-B657275436D7}" type="parTrans" cxnId="{1964D0B1-8784-4902-86B5-94794B18B869}">
      <dgm:prSet/>
      <dgm:spPr/>
      <dgm:t>
        <a:bodyPr/>
        <a:lstStyle/>
        <a:p>
          <a:endParaRPr lang="en-US"/>
        </a:p>
      </dgm:t>
    </dgm:pt>
    <dgm:pt modelId="{888881AB-44C4-4613-BCE6-AC3EB861C75B}" type="sibTrans" cxnId="{1964D0B1-8784-4902-86B5-94794B18B869}">
      <dgm:prSet/>
      <dgm:spPr/>
      <dgm:t>
        <a:bodyPr/>
        <a:lstStyle/>
        <a:p>
          <a:endParaRPr lang="en-US"/>
        </a:p>
      </dgm:t>
    </dgm:pt>
    <dgm:pt modelId="{4251BDCC-3A57-4335-B54D-F8036EB63C98}">
      <dgm:prSet/>
      <dgm:spPr/>
      <dgm:t>
        <a:bodyPr/>
        <a:lstStyle/>
        <a:p>
          <a:pPr>
            <a:lnSpc>
              <a:spcPct val="100000"/>
            </a:lnSpc>
          </a:pPr>
          <a:r>
            <a:rPr lang="en-US" dirty="0"/>
            <a:t>GitHub</a:t>
          </a:r>
        </a:p>
      </dgm:t>
    </dgm:pt>
    <dgm:pt modelId="{32DD5B59-E82B-4C6E-B40E-D87E4496383A}" type="parTrans" cxnId="{8CEFC88A-772D-4F77-B789-4E5CB1C69D93}">
      <dgm:prSet/>
      <dgm:spPr/>
      <dgm:t>
        <a:bodyPr/>
        <a:lstStyle/>
        <a:p>
          <a:endParaRPr lang="en-US"/>
        </a:p>
      </dgm:t>
    </dgm:pt>
    <dgm:pt modelId="{080BE09B-2340-4D45-90EB-13CAE342BDFC}" type="sibTrans" cxnId="{8CEFC88A-772D-4F77-B789-4E5CB1C69D93}">
      <dgm:prSet/>
      <dgm:spPr/>
      <dgm:t>
        <a:bodyPr/>
        <a:lstStyle/>
        <a:p>
          <a:endParaRPr lang="en-US"/>
        </a:p>
      </dgm:t>
    </dgm:pt>
    <dgm:pt modelId="{FBD5C3EF-80BE-4FC3-9769-A32A019AF373}">
      <dgm:prSet/>
      <dgm:spPr/>
      <dgm:t>
        <a:bodyPr/>
        <a:lstStyle/>
        <a:p>
          <a:pPr>
            <a:lnSpc>
              <a:spcPct val="100000"/>
            </a:lnSpc>
          </a:pPr>
          <a:r>
            <a:rPr lang="en-US" dirty="0" err="1"/>
            <a:t>Scikitlearn</a:t>
          </a:r>
          <a:endParaRPr lang="en-US" dirty="0"/>
        </a:p>
      </dgm:t>
    </dgm:pt>
    <dgm:pt modelId="{F37C29A4-A5B5-4FEA-81EA-6AFBC4A12183}" type="parTrans" cxnId="{5F597BDC-AFF9-4206-90BB-D5FBAA79BA40}">
      <dgm:prSet/>
      <dgm:spPr/>
      <dgm:t>
        <a:bodyPr/>
        <a:lstStyle/>
        <a:p>
          <a:endParaRPr lang="en-US"/>
        </a:p>
      </dgm:t>
    </dgm:pt>
    <dgm:pt modelId="{5159EFD9-5567-4841-B35A-AA5103EB3682}" type="sibTrans" cxnId="{5F597BDC-AFF9-4206-90BB-D5FBAA79BA40}">
      <dgm:prSet/>
      <dgm:spPr/>
      <dgm:t>
        <a:bodyPr/>
        <a:lstStyle/>
        <a:p>
          <a:endParaRPr lang="en-US"/>
        </a:p>
      </dgm:t>
    </dgm:pt>
    <dgm:pt modelId="{1D802416-E3CC-46A7-B965-1AF3A7AFEEC7}" type="pres">
      <dgm:prSet presAssocID="{0CC3BD19-4113-4399-A62E-290667171159}" presName="root" presStyleCnt="0">
        <dgm:presLayoutVars>
          <dgm:dir/>
          <dgm:resizeHandles val="exact"/>
        </dgm:presLayoutVars>
      </dgm:prSet>
      <dgm:spPr/>
    </dgm:pt>
    <dgm:pt modelId="{58734437-F175-4264-9385-1658B4604352}" type="pres">
      <dgm:prSet presAssocID="{631E2AEC-2D66-4299-B806-569B505C5DF4}" presName="compNode" presStyleCnt="0"/>
      <dgm:spPr/>
    </dgm:pt>
    <dgm:pt modelId="{D7894D7E-A31E-4411-9FD4-3C79174612DB}" type="pres">
      <dgm:prSet presAssocID="{631E2AEC-2D66-4299-B806-569B505C5DF4}" presName="iconRect" presStyleLbl="node1" presStyleIdx="0" presStyleCnt="9" custLinFactNeighborX="-8290" custLinFactNeighborY="-1066"/>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pt>
    <dgm:pt modelId="{9BCA7447-BF68-4F32-8D36-DE837776B976}" type="pres">
      <dgm:prSet presAssocID="{631E2AEC-2D66-4299-B806-569B505C5DF4}" presName="spaceRect" presStyleCnt="0"/>
      <dgm:spPr/>
    </dgm:pt>
    <dgm:pt modelId="{DA569E94-B57C-46C5-924A-FA9E9AFA3525}" type="pres">
      <dgm:prSet presAssocID="{631E2AEC-2D66-4299-B806-569B505C5DF4}" presName="textRect" presStyleLbl="revTx" presStyleIdx="0" presStyleCnt="9">
        <dgm:presLayoutVars>
          <dgm:chMax val="1"/>
          <dgm:chPref val="1"/>
        </dgm:presLayoutVars>
      </dgm:prSet>
      <dgm:spPr/>
    </dgm:pt>
    <dgm:pt modelId="{A5001EF0-6742-4A53-88F0-63032A6A3D9C}" type="pres">
      <dgm:prSet presAssocID="{DACA1DC6-AE11-4D0C-986A-25174B4B6553}" presName="sibTrans" presStyleCnt="0"/>
      <dgm:spPr/>
    </dgm:pt>
    <dgm:pt modelId="{11F82626-08FC-4AF5-B860-93EC470C248B}" type="pres">
      <dgm:prSet presAssocID="{3146D9E7-0993-4E8F-87E7-532FC612C6EF}" presName="compNode" presStyleCnt="0"/>
      <dgm:spPr/>
    </dgm:pt>
    <dgm:pt modelId="{4FE04C40-9200-496F-AE87-D63F9E2D8935}" type="pres">
      <dgm:prSet presAssocID="{3146D9E7-0993-4E8F-87E7-532FC612C6EF}" presName="iconRect" presStyleLbl="node1" presStyleIdx="1" presStyleCnt="9" custLinFactNeighborY="22107"/>
      <dgm:spPr>
        <a:blipFill>
          <a:blip xmlns:r="http://schemas.openxmlformats.org/officeDocument/2006/relationships" r:embed="rId2">
            <a:extLst>
              <a:ext uri="{28A0092B-C50C-407E-A947-70E740481C1C}">
                <a14:useLocalDpi xmlns:a14="http://schemas.microsoft.com/office/drawing/2010/main" val="0"/>
              </a:ext>
            </a:extLst>
          </a:blip>
          <a:srcRect/>
          <a:stretch>
            <a:fillRect t="-8000" b="-8000"/>
          </a:stretch>
        </a:blipFill>
      </dgm:spPr>
    </dgm:pt>
    <dgm:pt modelId="{D6FAB4EC-83A2-482B-A0B3-635C4EADD090}" type="pres">
      <dgm:prSet presAssocID="{3146D9E7-0993-4E8F-87E7-532FC612C6EF}" presName="spaceRect" presStyleCnt="0"/>
      <dgm:spPr/>
    </dgm:pt>
    <dgm:pt modelId="{631E996D-FC14-48D6-81EC-7CFFF2271A26}" type="pres">
      <dgm:prSet presAssocID="{3146D9E7-0993-4E8F-87E7-532FC612C6EF}" presName="textRect" presStyleLbl="revTx" presStyleIdx="1" presStyleCnt="9">
        <dgm:presLayoutVars>
          <dgm:chMax val="1"/>
          <dgm:chPref val="1"/>
        </dgm:presLayoutVars>
      </dgm:prSet>
      <dgm:spPr/>
    </dgm:pt>
    <dgm:pt modelId="{55DBFF97-6046-4F3B-91FB-A22DDF2F1C79}" type="pres">
      <dgm:prSet presAssocID="{C7803EC2-20FD-491F-A9C1-4AA426BCFEE3}" presName="sibTrans" presStyleCnt="0"/>
      <dgm:spPr/>
    </dgm:pt>
    <dgm:pt modelId="{E9622568-BEE0-492F-916D-39A51C2F8C73}" type="pres">
      <dgm:prSet presAssocID="{2E872008-B49A-4354-BD14-C63D54C81927}" presName="compNode" presStyleCnt="0"/>
      <dgm:spPr/>
    </dgm:pt>
    <dgm:pt modelId="{F28A2032-47D1-4EEC-BAB9-0DC4EEEF20B0}" type="pres">
      <dgm:prSet presAssocID="{2E872008-B49A-4354-BD14-C63D54C81927}" presName="iconRect" presStyleLbl="node1" presStyleIdx="2" presStyleCnt="9"/>
      <dgm:spPr>
        <a:blipFill>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dgm:spPr>
    </dgm:pt>
    <dgm:pt modelId="{3F5E5C75-D889-4743-AD80-58605BFCE70C}" type="pres">
      <dgm:prSet presAssocID="{2E872008-B49A-4354-BD14-C63D54C81927}" presName="spaceRect" presStyleCnt="0"/>
      <dgm:spPr/>
    </dgm:pt>
    <dgm:pt modelId="{1D37285B-0037-4983-B3C1-A96992DF6911}" type="pres">
      <dgm:prSet presAssocID="{2E872008-B49A-4354-BD14-C63D54C81927}" presName="textRect" presStyleLbl="revTx" presStyleIdx="2" presStyleCnt="9">
        <dgm:presLayoutVars>
          <dgm:chMax val="1"/>
          <dgm:chPref val="1"/>
        </dgm:presLayoutVars>
      </dgm:prSet>
      <dgm:spPr/>
    </dgm:pt>
    <dgm:pt modelId="{BEA57B87-CCA6-4975-9D6A-567B0D4536FE}" type="pres">
      <dgm:prSet presAssocID="{78E76D66-4FD2-409F-8E76-F85AF47ADEF1}" presName="sibTrans" presStyleCnt="0"/>
      <dgm:spPr/>
    </dgm:pt>
    <dgm:pt modelId="{DBF222BF-9987-4F53-B63F-927D433186C9}" type="pres">
      <dgm:prSet presAssocID="{832835CE-F78F-4121-A1C3-1C4143D86B83}" presName="compNode" presStyleCnt="0"/>
      <dgm:spPr/>
    </dgm:pt>
    <dgm:pt modelId="{827625D4-FEBE-4451-B075-2768700554AB}" type="pres">
      <dgm:prSet presAssocID="{832835CE-F78F-4121-A1C3-1C4143D86B83}" presName="iconRect" presStyleLbl="node1" presStyleIdx="3" presStyleCnt="9"/>
      <dgm:spPr>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dgm:spPr>
    </dgm:pt>
    <dgm:pt modelId="{68BF34CD-9D7A-4D86-ACD8-5E3298618D54}" type="pres">
      <dgm:prSet presAssocID="{832835CE-F78F-4121-A1C3-1C4143D86B83}" presName="spaceRect" presStyleCnt="0"/>
      <dgm:spPr/>
    </dgm:pt>
    <dgm:pt modelId="{D8ABC3ED-BFC9-424D-87C6-7A986B74F156}" type="pres">
      <dgm:prSet presAssocID="{832835CE-F78F-4121-A1C3-1C4143D86B83}" presName="textRect" presStyleLbl="revTx" presStyleIdx="3" presStyleCnt="9">
        <dgm:presLayoutVars>
          <dgm:chMax val="1"/>
          <dgm:chPref val="1"/>
        </dgm:presLayoutVars>
      </dgm:prSet>
      <dgm:spPr/>
    </dgm:pt>
    <dgm:pt modelId="{A4338F79-4996-47A0-92F3-F5FA0CF370D3}" type="pres">
      <dgm:prSet presAssocID="{D65DBA5B-E551-47C8-8908-25A0739BB010}" presName="sibTrans" presStyleCnt="0"/>
      <dgm:spPr/>
    </dgm:pt>
    <dgm:pt modelId="{3BD0AEF1-79F1-4749-8C10-78FF0154A0EF}" type="pres">
      <dgm:prSet presAssocID="{D4A9F57F-F563-49D3-919B-5E360F223886}" presName="compNode" presStyleCnt="0"/>
      <dgm:spPr/>
    </dgm:pt>
    <dgm:pt modelId="{D5ECD428-9484-4C47-B829-1B54451CD115}" type="pres">
      <dgm:prSet presAssocID="{D4A9F57F-F563-49D3-919B-5E360F223886}" presName="iconRect" presStyleLbl="node1" presStyleIdx="4" presStyleCnt="9"/>
      <dgm:spPr>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dgm:spPr>
    </dgm:pt>
    <dgm:pt modelId="{D0526EEA-36B0-43AD-8669-9EBD0A3159AA}" type="pres">
      <dgm:prSet presAssocID="{D4A9F57F-F563-49D3-919B-5E360F223886}" presName="spaceRect" presStyleCnt="0"/>
      <dgm:spPr/>
    </dgm:pt>
    <dgm:pt modelId="{41C1E4A0-81F5-4CC2-8F05-73DFE4BD5B7D}" type="pres">
      <dgm:prSet presAssocID="{D4A9F57F-F563-49D3-919B-5E360F223886}" presName="textRect" presStyleLbl="revTx" presStyleIdx="4" presStyleCnt="9">
        <dgm:presLayoutVars>
          <dgm:chMax val="1"/>
          <dgm:chPref val="1"/>
        </dgm:presLayoutVars>
      </dgm:prSet>
      <dgm:spPr/>
    </dgm:pt>
    <dgm:pt modelId="{16E707F8-55F9-46EF-A476-8567642CC594}" type="pres">
      <dgm:prSet presAssocID="{CC587D46-AE6B-46C5-A90E-769B629F4DF4}" presName="sibTrans" presStyleCnt="0"/>
      <dgm:spPr/>
    </dgm:pt>
    <dgm:pt modelId="{EF0C4720-A85F-4AFD-AA5F-878B48BD844D}" type="pres">
      <dgm:prSet presAssocID="{31D50DE9-A0EA-47D6-A309-00F4FABB507E}" presName="compNode" presStyleCnt="0"/>
      <dgm:spPr/>
    </dgm:pt>
    <dgm:pt modelId="{E0CC6755-EF88-4F83-81DC-85F7DAD3C40F}" type="pres">
      <dgm:prSet presAssocID="{31D50DE9-A0EA-47D6-A309-00F4FABB507E}" presName="iconRect" presStyleLbl="node1" presStyleIdx="5" presStyleCnt="9"/>
      <dgm:spPr>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dgm:spPr>
    </dgm:pt>
    <dgm:pt modelId="{B38766A1-CC52-4260-9482-F504D816BD19}" type="pres">
      <dgm:prSet presAssocID="{31D50DE9-A0EA-47D6-A309-00F4FABB507E}" presName="spaceRect" presStyleCnt="0"/>
      <dgm:spPr/>
    </dgm:pt>
    <dgm:pt modelId="{A165088D-88A3-4C2A-986E-CFBE6A15F319}" type="pres">
      <dgm:prSet presAssocID="{31D50DE9-A0EA-47D6-A309-00F4FABB507E}" presName="textRect" presStyleLbl="revTx" presStyleIdx="5" presStyleCnt="9">
        <dgm:presLayoutVars>
          <dgm:chMax val="1"/>
          <dgm:chPref val="1"/>
        </dgm:presLayoutVars>
      </dgm:prSet>
      <dgm:spPr/>
    </dgm:pt>
    <dgm:pt modelId="{3D7C60D5-D902-4D47-90A4-E7C21C259E4E}" type="pres">
      <dgm:prSet presAssocID="{4E93F123-2ED7-4E39-997C-25E036CF466E}" presName="sibTrans" presStyleCnt="0"/>
      <dgm:spPr/>
    </dgm:pt>
    <dgm:pt modelId="{E32B37EF-B1C6-487B-9849-78FFE952FA76}" type="pres">
      <dgm:prSet presAssocID="{3343B1ED-5BED-440F-A14F-2A2873D7BA3F}" presName="compNode" presStyleCnt="0"/>
      <dgm:spPr/>
    </dgm:pt>
    <dgm:pt modelId="{37B1D2FC-380D-4CC2-B65A-BD99E7113BD6}" type="pres">
      <dgm:prSet presAssocID="{3343B1ED-5BED-440F-A14F-2A2873D7BA3F}" presName="iconRect" presStyleLbl="node1" presStyleIdx="6" presStyleCnt="9"/>
      <dgm:spPr>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dgm:spPr>
    </dgm:pt>
    <dgm:pt modelId="{EB07280D-0314-4F1A-A58D-4954784B5939}" type="pres">
      <dgm:prSet presAssocID="{3343B1ED-5BED-440F-A14F-2A2873D7BA3F}" presName="spaceRect" presStyleCnt="0"/>
      <dgm:spPr/>
    </dgm:pt>
    <dgm:pt modelId="{96D16ADD-C59A-4C14-93A3-838D6ABE57A2}" type="pres">
      <dgm:prSet presAssocID="{3343B1ED-5BED-440F-A14F-2A2873D7BA3F}" presName="textRect" presStyleLbl="revTx" presStyleIdx="6" presStyleCnt="9">
        <dgm:presLayoutVars>
          <dgm:chMax val="1"/>
          <dgm:chPref val="1"/>
        </dgm:presLayoutVars>
      </dgm:prSet>
      <dgm:spPr/>
    </dgm:pt>
    <dgm:pt modelId="{48648E1F-4BE4-487C-8FC3-D8F4C7185D81}" type="pres">
      <dgm:prSet presAssocID="{888881AB-44C4-4613-BCE6-AC3EB861C75B}" presName="sibTrans" presStyleCnt="0"/>
      <dgm:spPr/>
    </dgm:pt>
    <dgm:pt modelId="{75CAB37A-5BCB-46CB-9BF1-F714D51AFA15}" type="pres">
      <dgm:prSet presAssocID="{4251BDCC-3A57-4335-B54D-F8036EB63C98}" presName="compNode" presStyleCnt="0"/>
      <dgm:spPr/>
    </dgm:pt>
    <dgm:pt modelId="{4C56055D-BC6C-41C9-804A-FBEAF1F2E08C}" type="pres">
      <dgm:prSet presAssocID="{4251BDCC-3A57-4335-B54D-F8036EB63C98}" presName="iconRect" presStyleLbl="node1" presStyleIdx="7" presStyleCnt="9"/>
      <dgm:spPr>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dgm:spPr>
    </dgm:pt>
    <dgm:pt modelId="{DC7B1C3B-32BA-4836-AA9B-53345231A451}" type="pres">
      <dgm:prSet presAssocID="{4251BDCC-3A57-4335-B54D-F8036EB63C98}" presName="spaceRect" presStyleCnt="0"/>
      <dgm:spPr/>
    </dgm:pt>
    <dgm:pt modelId="{EBB85EFE-335D-44AD-AEC4-1AE827DEE0CD}" type="pres">
      <dgm:prSet presAssocID="{4251BDCC-3A57-4335-B54D-F8036EB63C98}" presName="textRect" presStyleLbl="revTx" presStyleIdx="7" presStyleCnt="9">
        <dgm:presLayoutVars>
          <dgm:chMax val="1"/>
          <dgm:chPref val="1"/>
        </dgm:presLayoutVars>
      </dgm:prSet>
      <dgm:spPr/>
    </dgm:pt>
    <dgm:pt modelId="{01E28B99-010B-4133-ACF0-1C938A343F6E}" type="pres">
      <dgm:prSet presAssocID="{080BE09B-2340-4D45-90EB-13CAE342BDFC}" presName="sibTrans" presStyleCnt="0"/>
      <dgm:spPr/>
    </dgm:pt>
    <dgm:pt modelId="{2AFC9ABE-AA86-4488-8C0B-EDE021635762}" type="pres">
      <dgm:prSet presAssocID="{FBD5C3EF-80BE-4FC3-9769-A32A019AF373}" presName="compNode" presStyleCnt="0"/>
      <dgm:spPr/>
    </dgm:pt>
    <dgm:pt modelId="{359C4D2E-1BC4-4A2D-B147-A9A24FA8D296}" type="pres">
      <dgm:prSet presAssocID="{FBD5C3EF-80BE-4FC3-9769-A32A019AF373}" presName="iconRect" presStyleLbl="node1" presStyleIdx="8" presStyleCnt="9"/>
      <dgm:spPr>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dgm:spPr>
    </dgm:pt>
    <dgm:pt modelId="{81C4E590-5189-470A-A3D3-FCB9C0AB6939}" type="pres">
      <dgm:prSet presAssocID="{FBD5C3EF-80BE-4FC3-9769-A32A019AF373}" presName="spaceRect" presStyleCnt="0"/>
      <dgm:spPr/>
    </dgm:pt>
    <dgm:pt modelId="{E72B796F-E747-4485-BF41-61D593892304}" type="pres">
      <dgm:prSet presAssocID="{FBD5C3EF-80BE-4FC3-9769-A32A019AF373}" presName="textRect" presStyleLbl="revTx" presStyleIdx="8" presStyleCnt="9">
        <dgm:presLayoutVars>
          <dgm:chMax val="1"/>
          <dgm:chPref val="1"/>
        </dgm:presLayoutVars>
      </dgm:prSet>
      <dgm:spPr/>
    </dgm:pt>
  </dgm:ptLst>
  <dgm:cxnLst>
    <dgm:cxn modelId="{751DB325-7667-45DA-874D-5FFF5543E8A8}" srcId="{0CC3BD19-4113-4399-A62E-290667171159}" destId="{2E872008-B49A-4354-BD14-C63D54C81927}" srcOrd="2" destOrd="0" parTransId="{CFED1DFF-AAEA-42EA-AE78-40406B178B4A}" sibTransId="{78E76D66-4FD2-409F-8E76-F85AF47ADEF1}"/>
    <dgm:cxn modelId="{A2D9C826-ED88-41FB-845C-7D199D5812C4}" type="presOf" srcId="{0CC3BD19-4113-4399-A62E-290667171159}" destId="{1D802416-E3CC-46A7-B965-1AF3A7AFEEC7}" srcOrd="0" destOrd="0" presId="urn:microsoft.com/office/officeart/2018/2/layout/IconLabelList"/>
    <dgm:cxn modelId="{7F688D2A-8E50-4F87-8699-172F2F67B4E0}" srcId="{0CC3BD19-4113-4399-A62E-290667171159}" destId="{31D50DE9-A0EA-47D6-A309-00F4FABB507E}" srcOrd="5" destOrd="0" parTransId="{66FC2848-6E4B-4DD0-8DB4-21AB63211BD7}" sibTransId="{4E93F123-2ED7-4E39-997C-25E036CF466E}"/>
    <dgm:cxn modelId="{0782113B-17D6-4E90-A385-C9337260F4CD}" type="presOf" srcId="{832835CE-F78F-4121-A1C3-1C4143D86B83}" destId="{D8ABC3ED-BFC9-424D-87C6-7A986B74F156}" srcOrd="0" destOrd="0" presId="urn:microsoft.com/office/officeart/2018/2/layout/IconLabelList"/>
    <dgm:cxn modelId="{5F07363E-6CE6-4A74-8D09-F441F2096B73}" type="presOf" srcId="{631E2AEC-2D66-4299-B806-569B505C5DF4}" destId="{DA569E94-B57C-46C5-924A-FA9E9AFA3525}" srcOrd="0" destOrd="0" presId="urn:microsoft.com/office/officeart/2018/2/layout/IconLabelList"/>
    <dgm:cxn modelId="{1F9BC762-FE15-424D-BF93-6D50AE00EBF7}" type="presOf" srcId="{4251BDCC-3A57-4335-B54D-F8036EB63C98}" destId="{EBB85EFE-335D-44AD-AEC4-1AE827DEE0CD}" srcOrd="0" destOrd="0" presId="urn:microsoft.com/office/officeart/2018/2/layout/IconLabelList"/>
    <dgm:cxn modelId="{8A2E1671-5BFC-45E6-B845-A9F83A143D59}" srcId="{0CC3BD19-4113-4399-A62E-290667171159}" destId="{3146D9E7-0993-4E8F-87E7-532FC612C6EF}" srcOrd="1" destOrd="0" parTransId="{B2C25BD7-D114-4B85-8810-6B2CC8433A98}" sibTransId="{C7803EC2-20FD-491F-A9C1-4AA426BCFEE3}"/>
    <dgm:cxn modelId="{C3FB9D51-4E75-46F9-8C54-15EFEA6E270A}" type="presOf" srcId="{D4A9F57F-F563-49D3-919B-5E360F223886}" destId="{41C1E4A0-81F5-4CC2-8F05-73DFE4BD5B7D}" srcOrd="0" destOrd="0" presId="urn:microsoft.com/office/officeart/2018/2/layout/IconLabelList"/>
    <dgm:cxn modelId="{75862958-2426-4870-AF46-22573B7D041A}" srcId="{0CC3BD19-4113-4399-A62E-290667171159}" destId="{631E2AEC-2D66-4299-B806-569B505C5DF4}" srcOrd="0" destOrd="0" parTransId="{7FEA92BE-A691-478E-92E3-08713A8D632C}" sibTransId="{DACA1DC6-AE11-4D0C-986A-25174B4B6553}"/>
    <dgm:cxn modelId="{8CEFC88A-772D-4F77-B789-4E5CB1C69D93}" srcId="{0CC3BD19-4113-4399-A62E-290667171159}" destId="{4251BDCC-3A57-4335-B54D-F8036EB63C98}" srcOrd="7" destOrd="0" parTransId="{32DD5B59-E82B-4C6E-B40E-D87E4496383A}" sibTransId="{080BE09B-2340-4D45-90EB-13CAE342BDFC}"/>
    <dgm:cxn modelId="{1964D0B1-8784-4902-86B5-94794B18B869}" srcId="{0CC3BD19-4113-4399-A62E-290667171159}" destId="{3343B1ED-5BED-440F-A14F-2A2873D7BA3F}" srcOrd="6" destOrd="0" parTransId="{B44076C8-1732-45AE-825F-B657275436D7}" sibTransId="{888881AB-44C4-4613-BCE6-AC3EB861C75B}"/>
    <dgm:cxn modelId="{C0E0F3B6-0921-44C3-B14E-A4ABD55E7508}" type="presOf" srcId="{FBD5C3EF-80BE-4FC3-9769-A32A019AF373}" destId="{E72B796F-E747-4485-BF41-61D593892304}" srcOrd="0" destOrd="0" presId="urn:microsoft.com/office/officeart/2018/2/layout/IconLabelList"/>
    <dgm:cxn modelId="{A82FE3BE-1CD0-48F9-9DB9-27A0F2965E93}" type="presOf" srcId="{3146D9E7-0993-4E8F-87E7-532FC612C6EF}" destId="{631E996D-FC14-48D6-81EC-7CFFF2271A26}" srcOrd="0" destOrd="0" presId="urn:microsoft.com/office/officeart/2018/2/layout/IconLabelList"/>
    <dgm:cxn modelId="{D5901AC2-7A32-4628-B406-4E47D43FD3D4}" type="presOf" srcId="{3343B1ED-5BED-440F-A14F-2A2873D7BA3F}" destId="{96D16ADD-C59A-4C14-93A3-838D6ABE57A2}" srcOrd="0" destOrd="0" presId="urn:microsoft.com/office/officeart/2018/2/layout/IconLabelList"/>
    <dgm:cxn modelId="{95CDD0CC-5228-4E56-A662-CB8DCCE3C9B7}" type="presOf" srcId="{2E872008-B49A-4354-BD14-C63D54C81927}" destId="{1D37285B-0037-4983-B3C1-A96992DF6911}" srcOrd="0" destOrd="0" presId="urn:microsoft.com/office/officeart/2018/2/layout/IconLabelList"/>
    <dgm:cxn modelId="{5F597BDC-AFF9-4206-90BB-D5FBAA79BA40}" srcId="{0CC3BD19-4113-4399-A62E-290667171159}" destId="{FBD5C3EF-80BE-4FC3-9769-A32A019AF373}" srcOrd="8" destOrd="0" parTransId="{F37C29A4-A5B5-4FEA-81EA-6AFBC4A12183}" sibTransId="{5159EFD9-5567-4841-B35A-AA5103EB3682}"/>
    <dgm:cxn modelId="{3459E8E0-FFCC-4E5B-B931-DA8BD3094D5B}" type="presOf" srcId="{31D50DE9-A0EA-47D6-A309-00F4FABB507E}" destId="{A165088D-88A3-4C2A-986E-CFBE6A15F319}" srcOrd="0" destOrd="0" presId="urn:microsoft.com/office/officeart/2018/2/layout/IconLabelList"/>
    <dgm:cxn modelId="{7DA537EF-3A43-433D-BC07-0D07572EE381}" srcId="{0CC3BD19-4113-4399-A62E-290667171159}" destId="{832835CE-F78F-4121-A1C3-1C4143D86B83}" srcOrd="3" destOrd="0" parTransId="{18901FBE-95D2-42C9-8D7D-ACF6DD05136A}" sibTransId="{D65DBA5B-E551-47C8-8908-25A0739BB010}"/>
    <dgm:cxn modelId="{AEE198F7-5BE3-413B-A3C2-9D5BE6DBCC2B}" srcId="{0CC3BD19-4113-4399-A62E-290667171159}" destId="{D4A9F57F-F563-49D3-919B-5E360F223886}" srcOrd="4" destOrd="0" parTransId="{9461ECF2-2A93-48A9-8300-75B201BE82A6}" sibTransId="{CC587D46-AE6B-46C5-A90E-769B629F4DF4}"/>
    <dgm:cxn modelId="{01FC65CA-5C0B-435E-A160-416523C99401}" type="presParOf" srcId="{1D802416-E3CC-46A7-B965-1AF3A7AFEEC7}" destId="{58734437-F175-4264-9385-1658B4604352}" srcOrd="0" destOrd="0" presId="urn:microsoft.com/office/officeart/2018/2/layout/IconLabelList"/>
    <dgm:cxn modelId="{198E8273-B0B0-4C06-9A02-EB3FF7F03B25}" type="presParOf" srcId="{58734437-F175-4264-9385-1658B4604352}" destId="{D7894D7E-A31E-4411-9FD4-3C79174612DB}" srcOrd="0" destOrd="0" presId="urn:microsoft.com/office/officeart/2018/2/layout/IconLabelList"/>
    <dgm:cxn modelId="{28213FCD-861C-4BB4-951A-A0195819777B}" type="presParOf" srcId="{58734437-F175-4264-9385-1658B4604352}" destId="{9BCA7447-BF68-4F32-8D36-DE837776B976}" srcOrd="1" destOrd="0" presId="urn:microsoft.com/office/officeart/2018/2/layout/IconLabelList"/>
    <dgm:cxn modelId="{A01D00FD-E580-482E-A2CF-FDF41C36FD90}" type="presParOf" srcId="{58734437-F175-4264-9385-1658B4604352}" destId="{DA569E94-B57C-46C5-924A-FA9E9AFA3525}" srcOrd="2" destOrd="0" presId="urn:microsoft.com/office/officeart/2018/2/layout/IconLabelList"/>
    <dgm:cxn modelId="{A9A78430-E8D3-4C1B-8B5A-F62DAF30FBF3}" type="presParOf" srcId="{1D802416-E3CC-46A7-B965-1AF3A7AFEEC7}" destId="{A5001EF0-6742-4A53-88F0-63032A6A3D9C}" srcOrd="1" destOrd="0" presId="urn:microsoft.com/office/officeart/2018/2/layout/IconLabelList"/>
    <dgm:cxn modelId="{515936F9-1168-4E14-BB19-F52AC18DBE76}" type="presParOf" srcId="{1D802416-E3CC-46A7-B965-1AF3A7AFEEC7}" destId="{11F82626-08FC-4AF5-B860-93EC470C248B}" srcOrd="2" destOrd="0" presId="urn:microsoft.com/office/officeart/2018/2/layout/IconLabelList"/>
    <dgm:cxn modelId="{9DBDCB40-3F92-4A31-B63B-5FFEAD587911}" type="presParOf" srcId="{11F82626-08FC-4AF5-B860-93EC470C248B}" destId="{4FE04C40-9200-496F-AE87-D63F9E2D8935}" srcOrd="0" destOrd="0" presId="urn:microsoft.com/office/officeart/2018/2/layout/IconLabelList"/>
    <dgm:cxn modelId="{C90ED82C-26B1-422E-B7D8-2C10D34140E8}" type="presParOf" srcId="{11F82626-08FC-4AF5-B860-93EC470C248B}" destId="{D6FAB4EC-83A2-482B-A0B3-635C4EADD090}" srcOrd="1" destOrd="0" presId="urn:microsoft.com/office/officeart/2018/2/layout/IconLabelList"/>
    <dgm:cxn modelId="{BFB62BC3-E582-43EE-9DC2-92A1DEE37BDD}" type="presParOf" srcId="{11F82626-08FC-4AF5-B860-93EC470C248B}" destId="{631E996D-FC14-48D6-81EC-7CFFF2271A26}" srcOrd="2" destOrd="0" presId="urn:microsoft.com/office/officeart/2018/2/layout/IconLabelList"/>
    <dgm:cxn modelId="{879BD05A-3B2D-4241-90D1-B814594854E1}" type="presParOf" srcId="{1D802416-E3CC-46A7-B965-1AF3A7AFEEC7}" destId="{55DBFF97-6046-4F3B-91FB-A22DDF2F1C79}" srcOrd="3" destOrd="0" presId="urn:microsoft.com/office/officeart/2018/2/layout/IconLabelList"/>
    <dgm:cxn modelId="{D461A720-B1E6-4048-822F-08862F6013A0}" type="presParOf" srcId="{1D802416-E3CC-46A7-B965-1AF3A7AFEEC7}" destId="{E9622568-BEE0-492F-916D-39A51C2F8C73}" srcOrd="4" destOrd="0" presId="urn:microsoft.com/office/officeart/2018/2/layout/IconLabelList"/>
    <dgm:cxn modelId="{0ACD4CA8-157E-4747-A3A5-BEF846A3DA10}" type="presParOf" srcId="{E9622568-BEE0-492F-916D-39A51C2F8C73}" destId="{F28A2032-47D1-4EEC-BAB9-0DC4EEEF20B0}" srcOrd="0" destOrd="0" presId="urn:microsoft.com/office/officeart/2018/2/layout/IconLabelList"/>
    <dgm:cxn modelId="{70CB92C3-DF4A-4FC9-99F2-D52E14686A11}" type="presParOf" srcId="{E9622568-BEE0-492F-916D-39A51C2F8C73}" destId="{3F5E5C75-D889-4743-AD80-58605BFCE70C}" srcOrd="1" destOrd="0" presId="urn:microsoft.com/office/officeart/2018/2/layout/IconLabelList"/>
    <dgm:cxn modelId="{D2140314-BD83-4202-85ED-692D08FD8100}" type="presParOf" srcId="{E9622568-BEE0-492F-916D-39A51C2F8C73}" destId="{1D37285B-0037-4983-B3C1-A96992DF6911}" srcOrd="2" destOrd="0" presId="urn:microsoft.com/office/officeart/2018/2/layout/IconLabelList"/>
    <dgm:cxn modelId="{360BD281-8E43-4B89-9DEC-4A22783011B2}" type="presParOf" srcId="{1D802416-E3CC-46A7-B965-1AF3A7AFEEC7}" destId="{BEA57B87-CCA6-4975-9D6A-567B0D4536FE}" srcOrd="5" destOrd="0" presId="urn:microsoft.com/office/officeart/2018/2/layout/IconLabelList"/>
    <dgm:cxn modelId="{90E93FBF-2345-4E26-B5CA-127B585551D6}" type="presParOf" srcId="{1D802416-E3CC-46A7-B965-1AF3A7AFEEC7}" destId="{DBF222BF-9987-4F53-B63F-927D433186C9}" srcOrd="6" destOrd="0" presId="urn:microsoft.com/office/officeart/2018/2/layout/IconLabelList"/>
    <dgm:cxn modelId="{DB92234C-CD46-4538-85F0-EAA7467B46F5}" type="presParOf" srcId="{DBF222BF-9987-4F53-B63F-927D433186C9}" destId="{827625D4-FEBE-4451-B075-2768700554AB}" srcOrd="0" destOrd="0" presId="urn:microsoft.com/office/officeart/2018/2/layout/IconLabelList"/>
    <dgm:cxn modelId="{01534DA4-3783-4F60-A54F-A96F8EA742FC}" type="presParOf" srcId="{DBF222BF-9987-4F53-B63F-927D433186C9}" destId="{68BF34CD-9D7A-4D86-ACD8-5E3298618D54}" srcOrd="1" destOrd="0" presId="urn:microsoft.com/office/officeart/2018/2/layout/IconLabelList"/>
    <dgm:cxn modelId="{82E625CC-787B-4CB9-82A9-03E7288950B8}" type="presParOf" srcId="{DBF222BF-9987-4F53-B63F-927D433186C9}" destId="{D8ABC3ED-BFC9-424D-87C6-7A986B74F156}" srcOrd="2" destOrd="0" presId="urn:microsoft.com/office/officeart/2018/2/layout/IconLabelList"/>
    <dgm:cxn modelId="{DF8F686B-FF92-4C3C-A308-3C9C30F49061}" type="presParOf" srcId="{1D802416-E3CC-46A7-B965-1AF3A7AFEEC7}" destId="{A4338F79-4996-47A0-92F3-F5FA0CF370D3}" srcOrd="7" destOrd="0" presId="urn:microsoft.com/office/officeart/2018/2/layout/IconLabelList"/>
    <dgm:cxn modelId="{262A9034-2ACC-436D-B252-9AF5D7B49B54}" type="presParOf" srcId="{1D802416-E3CC-46A7-B965-1AF3A7AFEEC7}" destId="{3BD0AEF1-79F1-4749-8C10-78FF0154A0EF}" srcOrd="8" destOrd="0" presId="urn:microsoft.com/office/officeart/2018/2/layout/IconLabelList"/>
    <dgm:cxn modelId="{D17F75EF-3BB8-47AC-B9DD-E8E8CB3148C5}" type="presParOf" srcId="{3BD0AEF1-79F1-4749-8C10-78FF0154A0EF}" destId="{D5ECD428-9484-4C47-B829-1B54451CD115}" srcOrd="0" destOrd="0" presId="urn:microsoft.com/office/officeart/2018/2/layout/IconLabelList"/>
    <dgm:cxn modelId="{33C54A5B-855F-49D4-999B-506B55506D3D}" type="presParOf" srcId="{3BD0AEF1-79F1-4749-8C10-78FF0154A0EF}" destId="{D0526EEA-36B0-43AD-8669-9EBD0A3159AA}" srcOrd="1" destOrd="0" presId="urn:microsoft.com/office/officeart/2018/2/layout/IconLabelList"/>
    <dgm:cxn modelId="{12AB94CA-E3E6-4B31-A641-DF7EE9DE0FC3}" type="presParOf" srcId="{3BD0AEF1-79F1-4749-8C10-78FF0154A0EF}" destId="{41C1E4A0-81F5-4CC2-8F05-73DFE4BD5B7D}" srcOrd="2" destOrd="0" presId="urn:microsoft.com/office/officeart/2018/2/layout/IconLabelList"/>
    <dgm:cxn modelId="{14C92F30-0234-48A1-A14A-75C15D4F90BE}" type="presParOf" srcId="{1D802416-E3CC-46A7-B965-1AF3A7AFEEC7}" destId="{16E707F8-55F9-46EF-A476-8567642CC594}" srcOrd="9" destOrd="0" presId="urn:microsoft.com/office/officeart/2018/2/layout/IconLabelList"/>
    <dgm:cxn modelId="{B52C21F3-E073-4407-9F1C-DB99E460FABB}" type="presParOf" srcId="{1D802416-E3CC-46A7-B965-1AF3A7AFEEC7}" destId="{EF0C4720-A85F-4AFD-AA5F-878B48BD844D}" srcOrd="10" destOrd="0" presId="urn:microsoft.com/office/officeart/2018/2/layout/IconLabelList"/>
    <dgm:cxn modelId="{5C28492B-7DD2-447E-97E0-1C24EB80607C}" type="presParOf" srcId="{EF0C4720-A85F-4AFD-AA5F-878B48BD844D}" destId="{E0CC6755-EF88-4F83-81DC-85F7DAD3C40F}" srcOrd="0" destOrd="0" presId="urn:microsoft.com/office/officeart/2018/2/layout/IconLabelList"/>
    <dgm:cxn modelId="{C27AEAC3-80A8-43FF-8426-49550613F3C0}" type="presParOf" srcId="{EF0C4720-A85F-4AFD-AA5F-878B48BD844D}" destId="{B38766A1-CC52-4260-9482-F504D816BD19}" srcOrd="1" destOrd="0" presId="urn:microsoft.com/office/officeart/2018/2/layout/IconLabelList"/>
    <dgm:cxn modelId="{34444D99-151E-4D51-9ADD-D9E335A12BCA}" type="presParOf" srcId="{EF0C4720-A85F-4AFD-AA5F-878B48BD844D}" destId="{A165088D-88A3-4C2A-986E-CFBE6A15F319}" srcOrd="2" destOrd="0" presId="urn:microsoft.com/office/officeart/2018/2/layout/IconLabelList"/>
    <dgm:cxn modelId="{DD6DEF0C-8F81-4681-9F81-50A09D2C0B94}" type="presParOf" srcId="{1D802416-E3CC-46A7-B965-1AF3A7AFEEC7}" destId="{3D7C60D5-D902-4D47-90A4-E7C21C259E4E}" srcOrd="11" destOrd="0" presId="urn:microsoft.com/office/officeart/2018/2/layout/IconLabelList"/>
    <dgm:cxn modelId="{E208A40F-F55A-44E3-A2E5-84CBF3724878}" type="presParOf" srcId="{1D802416-E3CC-46A7-B965-1AF3A7AFEEC7}" destId="{E32B37EF-B1C6-487B-9849-78FFE952FA76}" srcOrd="12" destOrd="0" presId="urn:microsoft.com/office/officeart/2018/2/layout/IconLabelList"/>
    <dgm:cxn modelId="{40EFF7BA-B026-471E-BA47-9AC6EABF4EF6}" type="presParOf" srcId="{E32B37EF-B1C6-487B-9849-78FFE952FA76}" destId="{37B1D2FC-380D-4CC2-B65A-BD99E7113BD6}" srcOrd="0" destOrd="0" presId="urn:microsoft.com/office/officeart/2018/2/layout/IconLabelList"/>
    <dgm:cxn modelId="{1D3F5EF8-51B1-4858-ADCD-DC4B15FB8E2F}" type="presParOf" srcId="{E32B37EF-B1C6-487B-9849-78FFE952FA76}" destId="{EB07280D-0314-4F1A-A58D-4954784B5939}" srcOrd="1" destOrd="0" presId="urn:microsoft.com/office/officeart/2018/2/layout/IconLabelList"/>
    <dgm:cxn modelId="{6740F376-FF41-4542-9332-5217FFFF2391}" type="presParOf" srcId="{E32B37EF-B1C6-487B-9849-78FFE952FA76}" destId="{96D16ADD-C59A-4C14-93A3-838D6ABE57A2}" srcOrd="2" destOrd="0" presId="urn:microsoft.com/office/officeart/2018/2/layout/IconLabelList"/>
    <dgm:cxn modelId="{31A07227-1C6F-4F9A-A9DE-EFAA3DB243F5}" type="presParOf" srcId="{1D802416-E3CC-46A7-B965-1AF3A7AFEEC7}" destId="{48648E1F-4BE4-487C-8FC3-D8F4C7185D81}" srcOrd="13" destOrd="0" presId="urn:microsoft.com/office/officeart/2018/2/layout/IconLabelList"/>
    <dgm:cxn modelId="{36269448-D5E7-44E5-B6C1-A5FFBC6134E3}" type="presParOf" srcId="{1D802416-E3CC-46A7-B965-1AF3A7AFEEC7}" destId="{75CAB37A-5BCB-46CB-9BF1-F714D51AFA15}" srcOrd="14" destOrd="0" presId="urn:microsoft.com/office/officeart/2018/2/layout/IconLabelList"/>
    <dgm:cxn modelId="{87BD8E23-842C-49B3-9535-1B31FF1BED26}" type="presParOf" srcId="{75CAB37A-5BCB-46CB-9BF1-F714D51AFA15}" destId="{4C56055D-BC6C-41C9-804A-FBEAF1F2E08C}" srcOrd="0" destOrd="0" presId="urn:microsoft.com/office/officeart/2018/2/layout/IconLabelList"/>
    <dgm:cxn modelId="{97787848-BCCD-48CF-9CE4-A7881056E76A}" type="presParOf" srcId="{75CAB37A-5BCB-46CB-9BF1-F714D51AFA15}" destId="{DC7B1C3B-32BA-4836-AA9B-53345231A451}" srcOrd="1" destOrd="0" presId="urn:microsoft.com/office/officeart/2018/2/layout/IconLabelList"/>
    <dgm:cxn modelId="{E8AEB928-E323-4E08-A46A-8803936FE4DF}" type="presParOf" srcId="{75CAB37A-5BCB-46CB-9BF1-F714D51AFA15}" destId="{EBB85EFE-335D-44AD-AEC4-1AE827DEE0CD}" srcOrd="2" destOrd="0" presId="urn:microsoft.com/office/officeart/2018/2/layout/IconLabelList"/>
    <dgm:cxn modelId="{1AFB7999-3CF2-4AF5-9618-33D08E0AEF97}" type="presParOf" srcId="{1D802416-E3CC-46A7-B965-1AF3A7AFEEC7}" destId="{01E28B99-010B-4133-ACF0-1C938A343F6E}" srcOrd="15" destOrd="0" presId="urn:microsoft.com/office/officeart/2018/2/layout/IconLabelList"/>
    <dgm:cxn modelId="{DA4BDF3B-58E6-47EA-BDCF-D6C726871DCF}" type="presParOf" srcId="{1D802416-E3CC-46A7-B965-1AF3A7AFEEC7}" destId="{2AFC9ABE-AA86-4488-8C0B-EDE021635762}" srcOrd="16" destOrd="0" presId="urn:microsoft.com/office/officeart/2018/2/layout/IconLabelList"/>
    <dgm:cxn modelId="{FCF8588E-77FA-47A4-BB05-44B4E4E8C6DC}" type="presParOf" srcId="{2AFC9ABE-AA86-4488-8C0B-EDE021635762}" destId="{359C4D2E-1BC4-4A2D-B147-A9A24FA8D296}" srcOrd="0" destOrd="0" presId="urn:microsoft.com/office/officeart/2018/2/layout/IconLabelList"/>
    <dgm:cxn modelId="{1F2F4D76-2541-44E9-9701-4D41B717802C}" type="presParOf" srcId="{2AFC9ABE-AA86-4488-8C0B-EDE021635762}" destId="{81C4E590-5189-470A-A3D3-FCB9C0AB6939}" srcOrd="1" destOrd="0" presId="urn:microsoft.com/office/officeart/2018/2/layout/IconLabelList"/>
    <dgm:cxn modelId="{60923A7B-90F6-4D00-B4A7-9161B6BE49EE}" type="presParOf" srcId="{2AFC9ABE-AA86-4488-8C0B-EDE021635762}" destId="{E72B796F-E747-4485-BF41-61D593892304}"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C4FD1ED-8DE4-4382-9241-E9159EA2B505}"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59E9482F-3C5A-49DD-AEF4-5ABC32B30BF7}">
      <dgm:prSet/>
      <dgm:spPr/>
      <dgm:t>
        <a:bodyPr/>
        <a:lstStyle/>
        <a:p>
          <a:pPr>
            <a:lnSpc>
              <a:spcPct val="100000"/>
            </a:lnSpc>
          </a:pPr>
          <a:r>
            <a:rPr lang="en-US" b="1"/>
            <a:t>Why this model?</a:t>
          </a:r>
          <a:endParaRPr lang="en-US"/>
        </a:p>
      </dgm:t>
    </dgm:pt>
    <dgm:pt modelId="{133AFDBC-0F61-41DA-AD87-42E92D35AB78}" type="parTrans" cxnId="{C541DF07-F2EF-41C0-A074-5500F018DA44}">
      <dgm:prSet/>
      <dgm:spPr/>
      <dgm:t>
        <a:bodyPr/>
        <a:lstStyle/>
        <a:p>
          <a:endParaRPr lang="en-US"/>
        </a:p>
      </dgm:t>
    </dgm:pt>
    <dgm:pt modelId="{00EC47FA-944B-4609-A316-6B2AD2729461}" type="sibTrans" cxnId="{C541DF07-F2EF-41C0-A074-5500F018DA44}">
      <dgm:prSet/>
      <dgm:spPr/>
      <dgm:t>
        <a:bodyPr/>
        <a:lstStyle/>
        <a:p>
          <a:endParaRPr lang="en-US"/>
        </a:p>
      </dgm:t>
    </dgm:pt>
    <dgm:pt modelId="{F26789C1-4B72-4BC3-8143-9A56727EB7DF}">
      <dgm:prSet/>
      <dgm:spPr/>
      <dgm:t>
        <a:bodyPr/>
        <a:lstStyle/>
        <a:p>
          <a:pPr>
            <a:lnSpc>
              <a:spcPct val="100000"/>
            </a:lnSpc>
          </a:pPr>
          <a:r>
            <a:rPr lang="en-US"/>
            <a:t>The output is continuous</a:t>
          </a:r>
        </a:p>
      </dgm:t>
    </dgm:pt>
    <dgm:pt modelId="{CDA2B83C-A1FC-4B12-9D2B-2718D078B071}" type="parTrans" cxnId="{B1F5E9CA-32CC-432F-B00B-59D444135B55}">
      <dgm:prSet/>
      <dgm:spPr/>
      <dgm:t>
        <a:bodyPr/>
        <a:lstStyle/>
        <a:p>
          <a:endParaRPr lang="en-US"/>
        </a:p>
      </dgm:t>
    </dgm:pt>
    <dgm:pt modelId="{CAE4393B-2C93-4956-BB78-34EEC11DBF80}" type="sibTrans" cxnId="{B1F5E9CA-32CC-432F-B00B-59D444135B55}">
      <dgm:prSet/>
      <dgm:spPr/>
      <dgm:t>
        <a:bodyPr/>
        <a:lstStyle/>
        <a:p>
          <a:endParaRPr lang="en-US"/>
        </a:p>
      </dgm:t>
    </dgm:pt>
    <dgm:pt modelId="{8397507D-7837-4ACB-9A61-59AF3DF67176}">
      <dgm:prSet/>
      <dgm:spPr/>
      <dgm:t>
        <a:bodyPr/>
        <a:lstStyle/>
        <a:p>
          <a:pPr>
            <a:lnSpc>
              <a:spcPct val="100000"/>
            </a:lnSpc>
          </a:pPr>
          <a:r>
            <a:rPr lang="en-US"/>
            <a:t>Help find a line that best fits the data</a:t>
          </a:r>
        </a:p>
      </dgm:t>
    </dgm:pt>
    <dgm:pt modelId="{5D9327AF-C7A2-4334-BB2F-CF238696C0F8}" type="parTrans" cxnId="{A575A05A-78AC-4E73-8923-AE8484FB07BE}">
      <dgm:prSet/>
      <dgm:spPr/>
      <dgm:t>
        <a:bodyPr/>
        <a:lstStyle/>
        <a:p>
          <a:endParaRPr lang="en-US"/>
        </a:p>
      </dgm:t>
    </dgm:pt>
    <dgm:pt modelId="{72C89DBD-1430-44FB-95AF-45A48E1B7F87}" type="sibTrans" cxnId="{A575A05A-78AC-4E73-8923-AE8484FB07BE}">
      <dgm:prSet/>
      <dgm:spPr/>
      <dgm:t>
        <a:bodyPr/>
        <a:lstStyle/>
        <a:p>
          <a:endParaRPr lang="en-US"/>
        </a:p>
      </dgm:t>
    </dgm:pt>
    <dgm:pt modelId="{642885BE-29F3-4F9D-89B0-626D73BADB5D}">
      <dgm:prSet/>
      <dgm:spPr/>
      <dgm:t>
        <a:bodyPr/>
        <a:lstStyle/>
        <a:p>
          <a:pPr>
            <a:lnSpc>
              <a:spcPct val="100000"/>
            </a:lnSpc>
          </a:pPr>
          <a:r>
            <a:rPr lang="en-US" b="1"/>
            <a:t>Split into training and testing</a:t>
          </a:r>
          <a:endParaRPr lang="en-US"/>
        </a:p>
      </dgm:t>
    </dgm:pt>
    <dgm:pt modelId="{A8A98995-0904-458A-A2D1-8593A2A3FEE3}" type="parTrans" cxnId="{A5772464-E7A9-4E75-B0A6-5237BDB199AD}">
      <dgm:prSet/>
      <dgm:spPr/>
      <dgm:t>
        <a:bodyPr/>
        <a:lstStyle/>
        <a:p>
          <a:endParaRPr lang="en-US"/>
        </a:p>
      </dgm:t>
    </dgm:pt>
    <dgm:pt modelId="{183D78A4-63E4-45E8-8708-0A632B5C2261}" type="sibTrans" cxnId="{A5772464-E7A9-4E75-B0A6-5237BDB199AD}">
      <dgm:prSet/>
      <dgm:spPr/>
      <dgm:t>
        <a:bodyPr/>
        <a:lstStyle/>
        <a:p>
          <a:endParaRPr lang="en-US"/>
        </a:p>
      </dgm:t>
    </dgm:pt>
    <dgm:pt modelId="{E9960158-EF19-4BF3-9F12-C7F870A76DDB}">
      <dgm:prSet/>
      <dgm:spPr/>
      <dgm:t>
        <a:bodyPr/>
        <a:lstStyle/>
        <a:p>
          <a:pPr>
            <a:lnSpc>
              <a:spcPct val="100000"/>
            </a:lnSpc>
          </a:pPr>
          <a:r>
            <a:rPr lang="en-US"/>
            <a:t>Trained on 2015 data</a:t>
          </a:r>
        </a:p>
      </dgm:t>
    </dgm:pt>
    <dgm:pt modelId="{D01ACA28-39DF-490F-9FD3-D6B00022E33D}" type="parTrans" cxnId="{BA543F93-444E-4684-ADE7-C72810767031}">
      <dgm:prSet/>
      <dgm:spPr/>
      <dgm:t>
        <a:bodyPr/>
        <a:lstStyle/>
        <a:p>
          <a:endParaRPr lang="en-US"/>
        </a:p>
      </dgm:t>
    </dgm:pt>
    <dgm:pt modelId="{DA62E5A0-D149-4A80-9D5B-4D59B1D91CE5}" type="sibTrans" cxnId="{BA543F93-444E-4684-ADE7-C72810767031}">
      <dgm:prSet/>
      <dgm:spPr/>
      <dgm:t>
        <a:bodyPr/>
        <a:lstStyle/>
        <a:p>
          <a:endParaRPr lang="en-US"/>
        </a:p>
      </dgm:t>
    </dgm:pt>
    <dgm:pt modelId="{E5119626-5EF6-4704-8AB8-337C750D053B}">
      <dgm:prSet/>
      <dgm:spPr/>
      <dgm:t>
        <a:bodyPr/>
        <a:lstStyle/>
        <a:p>
          <a:pPr>
            <a:lnSpc>
              <a:spcPct val="100000"/>
            </a:lnSpc>
          </a:pPr>
          <a:r>
            <a:rPr lang="en-US"/>
            <a:t>Tested on 2016 data</a:t>
          </a:r>
        </a:p>
      </dgm:t>
    </dgm:pt>
    <dgm:pt modelId="{4057EAE3-1882-4A4F-B26B-35CD3D453899}" type="parTrans" cxnId="{7A297465-DC2A-4CCD-B43D-C0090CBE5CB8}">
      <dgm:prSet/>
      <dgm:spPr/>
      <dgm:t>
        <a:bodyPr/>
        <a:lstStyle/>
        <a:p>
          <a:endParaRPr lang="en-US"/>
        </a:p>
      </dgm:t>
    </dgm:pt>
    <dgm:pt modelId="{C36C205D-34D7-412F-91E5-C3FEF513AD01}" type="sibTrans" cxnId="{7A297465-DC2A-4CCD-B43D-C0090CBE5CB8}">
      <dgm:prSet/>
      <dgm:spPr/>
      <dgm:t>
        <a:bodyPr/>
        <a:lstStyle/>
        <a:p>
          <a:endParaRPr lang="en-US"/>
        </a:p>
      </dgm:t>
    </dgm:pt>
    <dgm:pt modelId="{BCAA184B-E3D1-4114-ADBF-10B67F8222AB}">
      <dgm:prSet/>
      <dgm:spPr/>
      <dgm:t>
        <a:bodyPr/>
        <a:lstStyle/>
        <a:p>
          <a:pPr>
            <a:lnSpc>
              <a:spcPct val="100000"/>
            </a:lnSpc>
          </a:pPr>
          <a:r>
            <a:rPr lang="en-US" b="1"/>
            <a:t>Confusion matrix</a:t>
          </a:r>
          <a:endParaRPr lang="en-US"/>
        </a:p>
      </dgm:t>
    </dgm:pt>
    <dgm:pt modelId="{A73B1608-031D-436D-B7B2-6B4A77CCA12A}" type="parTrans" cxnId="{DD264395-66CC-4517-8B91-83087F8DE8EE}">
      <dgm:prSet/>
      <dgm:spPr/>
      <dgm:t>
        <a:bodyPr/>
        <a:lstStyle/>
        <a:p>
          <a:endParaRPr lang="en-US"/>
        </a:p>
      </dgm:t>
    </dgm:pt>
    <dgm:pt modelId="{72D8D673-5957-493E-BC11-BC4808E7F0A2}" type="sibTrans" cxnId="{DD264395-66CC-4517-8B91-83087F8DE8EE}">
      <dgm:prSet/>
      <dgm:spPr/>
      <dgm:t>
        <a:bodyPr/>
        <a:lstStyle/>
        <a:p>
          <a:endParaRPr lang="en-US"/>
        </a:p>
      </dgm:t>
    </dgm:pt>
    <dgm:pt modelId="{A57B1F75-ED3A-4762-A6B6-79BE2B891B0A}" type="pres">
      <dgm:prSet presAssocID="{2C4FD1ED-8DE4-4382-9241-E9159EA2B505}" presName="root" presStyleCnt="0">
        <dgm:presLayoutVars>
          <dgm:dir/>
          <dgm:resizeHandles val="exact"/>
        </dgm:presLayoutVars>
      </dgm:prSet>
      <dgm:spPr/>
    </dgm:pt>
    <dgm:pt modelId="{7A7120D1-F6B4-4FD2-8095-832DDE633B95}" type="pres">
      <dgm:prSet presAssocID="{59E9482F-3C5A-49DD-AEF4-5ABC32B30BF7}" presName="compNode" presStyleCnt="0"/>
      <dgm:spPr/>
    </dgm:pt>
    <dgm:pt modelId="{D29E1F55-A422-44E5-83A6-1A0762CD2EE6}" type="pres">
      <dgm:prSet presAssocID="{59E9482F-3C5A-49DD-AEF4-5ABC32B30BF7}" presName="bgRect" presStyleLbl="bgShp" presStyleIdx="0" presStyleCnt="3"/>
      <dgm:spPr/>
    </dgm:pt>
    <dgm:pt modelId="{A2979A15-7378-43C2-86C5-6EDC4B8CD1C3}" type="pres">
      <dgm:prSet presAssocID="{59E9482F-3C5A-49DD-AEF4-5ABC32B30BF7}"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864923E1-B816-48E8-9D9F-C4FB2889396F}" type="pres">
      <dgm:prSet presAssocID="{59E9482F-3C5A-49DD-AEF4-5ABC32B30BF7}" presName="spaceRect" presStyleCnt="0"/>
      <dgm:spPr/>
    </dgm:pt>
    <dgm:pt modelId="{1A8A720F-924A-4B7A-A796-C5BC7FC3C8B8}" type="pres">
      <dgm:prSet presAssocID="{59E9482F-3C5A-49DD-AEF4-5ABC32B30BF7}" presName="parTx" presStyleLbl="revTx" presStyleIdx="0" presStyleCnt="5">
        <dgm:presLayoutVars>
          <dgm:chMax val="0"/>
          <dgm:chPref val="0"/>
        </dgm:presLayoutVars>
      </dgm:prSet>
      <dgm:spPr/>
    </dgm:pt>
    <dgm:pt modelId="{159EB5DA-EA8A-43D8-BBAC-5C1D4DC4199B}" type="pres">
      <dgm:prSet presAssocID="{59E9482F-3C5A-49DD-AEF4-5ABC32B30BF7}" presName="desTx" presStyleLbl="revTx" presStyleIdx="1" presStyleCnt="5">
        <dgm:presLayoutVars/>
      </dgm:prSet>
      <dgm:spPr/>
    </dgm:pt>
    <dgm:pt modelId="{71A8EBD0-CE82-4EAD-9299-20172A8ADA75}" type="pres">
      <dgm:prSet presAssocID="{00EC47FA-944B-4609-A316-6B2AD2729461}" presName="sibTrans" presStyleCnt="0"/>
      <dgm:spPr/>
    </dgm:pt>
    <dgm:pt modelId="{E0ACF9E0-3298-4C79-B7DF-5308DC98EDAA}" type="pres">
      <dgm:prSet presAssocID="{642885BE-29F3-4F9D-89B0-626D73BADB5D}" presName="compNode" presStyleCnt="0"/>
      <dgm:spPr/>
    </dgm:pt>
    <dgm:pt modelId="{7806AAF4-5195-400A-A196-6EEDE8266F45}" type="pres">
      <dgm:prSet presAssocID="{642885BE-29F3-4F9D-89B0-626D73BADB5D}" presName="bgRect" presStyleLbl="bgShp" presStyleIdx="1" presStyleCnt="3"/>
      <dgm:spPr/>
    </dgm:pt>
    <dgm:pt modelId="{EE16707D-66E8-49C1-8E4B-FE4D24D4C101}" type="pres">
      <dgm:prSet presAssocID="{642885BE-29F3-4F9D-89B0-626D73BADB5D}" presName="iconRect" presStyleLbl="nod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Disconnected"/>
        </a:ext>
      </dgm:extLst>
    </dgm:pt>
    <dgm:pt modelId="{F98CDAA5-C22E-4FE7-AD31-BA6BBCB77580}" type="pres">
      <dgm:prSet presAssocID="{642885BE-29F3-4F9D-89B0-626D73BADB5D}" presName="spaceRect" presStyleCnt="0"/>
      <dgm:spPr/>
    </dgm:pt>
    <dgm:pt modelId="{93085594-8E99-40D7-A438-263943EDBC47}" type="pres">
      <dgm:prSet presAssocID="{642885BE-29F3-4F9D-89B0-626D73BADB5D}" presName="parTx" presStyleLbl="revTx" presStyleIdx="2" presStyleCnt="5">
        <dgm:presLayoutVars>
          <dgm:chMax val="0"/>
          <dgm:chPref val="0"/>
        </dgm:presLayoutVars>
      </dgm:prSet>
      <dgm:spPr/>
    </dgm:pt>
    <dgm:pt modelId="{3FA0B544-5486-46E3-B171-11D38063084B}" type="pres">
      <dgm:prSet presAssocID="{642885BE-29F3-4F9D-89B0-626D73BADB5D}" presName="desTx" presStyleLbl="revTx" presStyleIdx="3" presStyleCnt="5">
        <dgm:presLayoutVars/>
      </dgm:prSet>
      <dgm:spPr/>
    </dgm:pt>
    <dgm:pt modelId="{8C19AA51-64B2-421D-9F0D-4C06A14CA14C}" type="pres">
      <dgm:prSet presAssocID="{183D78A4-63E4-45E8-8708-0A632B5C2261}" presName="sibTrans" presStyleCnt="0"/>
      <dgm:spPr/>
    </dgm:pt>
    <dgm:pt modelId="{876E51BD-B683-4F26-A5A1-00146D67DB83}" type="pres">
      <dgm:prSet presAssocID="{BCAA184B-E3D1-4114-ADBF-10B67F8222AB}" presName="compNode" presStyleCnt="0"/>
      <dgm:spPr/>
    </dgm:pt>
    <dgm:pt modelId="{28223ACC-09D5-48D8-AC6A-ACC6BE493D26}" type="pres">
      <dgm:prSet presAssocID="{BCAA184B-E3D1-4114-ADBF-10B67F8222AB}" presName="bgRect" presStyleLbl="bgShp" presStyleIdx="2" presStyleCnt="3"/>
      <dgm:spPr/>
    </dgm:pt>
    <dgm:pt modelId="{D386D6F2-7A0B-4310-9982-A79B767359DA}" type="pres">
      <dgm:prSet presAssocID="{BCAA184B-E3D1-4114-ADBF-10B67F8222AB}" presName="iconRect" presStyleLbl="node1" presStyleIdx="2" presStyleCnt="3"/>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Venn diagram"/>
        </a:ext>
      </dgm:extLst>
    </dgm:pt>
    <dgm:pt modelId="{486E5A0D-A932-4391-B42C-328FBE83CC2D}" type="pres">
      <dgm:prSet presAssocID="{BCAA184B-E3D1-4114-ADBF-10B67F8222AB}" presName="spaceRect" presStyleCnt="0"/>
      <dgm:spPr/>
    </dgm:pt>
    <dgm:pt modelId="{4552B9DF-5DBE-4E95-8098-02F52007F357}" type="pres">
      <dgm:prSet presAssocID="{BCAA184B-E3D1-4114-ADBF-10B67F8222AB}" presName="parTx" presStyleLbl="revTx" presStyleIdx="4" presStyleCnt="5">
        <dgm:presLayoutVars>
          <dgm:chMax val="0"/>
          <dgm:chPref val="0"/>
        </dgm:presLayoutVars>
      </dgm:prSet>
      <dgm:spPr/>
    </dgm:pt>
  </dgm:ptLst>
  <dgm:cxnLst>
    <dgm:cxn modelId="{C541DF07-F2EF-41C0-A074-5500F018DA44}" srcId="{2C4FD1ED-8DE4-4382-9241-E9159EA2B505}" destId="{59E9482F-3C5A-49DD-AEF4-5ABC32B30BF7}" srcOrd="0" destOrd="0" parTransId="{133AFDBC-0F61-41DA-AD87-42E92D35AB78}" sibTransId="{00EC47FA-944B-4609-A316-6B2AD2729461}"/>
    <dgm:cxn modelId="{A5772464-E7A9-4E75-B0A6-5237BDB199AD}" srcId="{2C4FD1ED-8DE4-4382-9241-E9159EA2B505}" destId="{642885BE-29F3-4F9D-89B0-626D73BADB5D}" srcOrd="1" destOrd="0" parTransId="{A8A98995-0904-458A-A2D1-8593A2A3FEE3}" sibTransId="{183D78A4-63E4-45E8-8708-0A632B5C2261}"/>
    <dgm:cxn modelId="{7A297465-DC2A-4CCD-B43D-C0090CBE5CB8}" srcId="{642885BE-29F3-4F9D-89B0-626D73BADB5D}" destId="{E5119626-5EF6-4704-8AB8-337C750D053B}" srcOrd="1" destOrd="0" parTransId="{4057EAE3-1882-4A4F-B26B-35CD3D453899}" sibTransId="{C36C205D-34D7-412F-91E5-C3FEF513AD01}"/>
    <dgm:cxn modelId="{D4694D6D-A425-4E3B-B970-6730E53798DF}" type="presOf" srcId="{E9960158-EF19-4BF3-9F12-C7F870A76DDB}" destId="{3FA0B544-5486-46E3-B171-11D38063084B}" srcOrd="0" destOrd="0" presId="urn:microsoft.com/office/officeart/2018/2/layout/IconVerticalSolidList"/>
    <dgm:cxn modelId="{FC606A71-BA9B-4597-A705-7DB9B3989D17}" type="presOf" srcId="{59E9482F-3C5A-49DD-AEF4-5ABC32B30BF7}" destId="{1A8A720F-924A-4B7A-A796-C5BC7FC3C8B8}" srcOrd="0" destOrd="0" presId="urn:microsoft.com/office/officeart/2018/2/layout/IconVerticalSolidList"/>
    <dgm:cxn modelId="{A575A05A-78AC-4E73-8923-AE8484FB07BE}" srcId="{59E9482F-3C5A-49DD-AEF4-5ABC32B30BF7}" destId="{8397507D-7837-4ACB-9A61-59AF3DF67176}" srcOrd="1" destOrd="0" parTransId="{5D9327AF-C7A2-4334-BB2F-CF238696C0F8}" sibTransId="{72C89DBD-1430-44FB-95AF-45A48E1B7F87}"/>
    <dgm:cxn modelId="{BA543F93-444E-4684-ADE7-C72810767031}" srcId="{642885BE-29F3-4F9D-89B0-626D73BADB5D}" destId="{E9960158-EF19-4BF3-9F12-C7F870A76DDB}" srcOrd="0" destOrd="0" parTransId="{D01ACA28-39DF-490F-9FD3-D6B00022E33D}" sibTransId="{DA62E5A0-D149-4A80-9D5B-4D59B1D91CE5}"/>
    <dgm:cxn modelId="{DD264395-66CC-4517-8B91-83087F8DE8EE}" srcId="{2C4FD1ED-8DE4-4382-9241-E9159EA2B505}" destId="{BCAA184B-E3D1-4114-ADBF-10B67F8222AB}" srcOrd="2" destOrd="0" parTransId="{A73B1608-031D-436D-B7B2-6B4A77CCA12A}" sibTransId="{72D8D673-5957-493E-BC11-BC4808E7F0A2}"/>
    <dgm:cxn modelId="{648338A6-C43E-4FC1-BDC8-DA4F6DDA4FC5}" type="presOf" srcId="{BCAA184B-E3D1-4114-ADBF-10B67F8222AB}" destId="{4552B9DF-5DBE-4E95-8098-02F52007F357}" srcOrd="0" destOrd="0" presId="urn:microsoft.com/office/officeart/2018/2/layout/IconVerticalSolidList"/>
    <dgm:cxn modelId="{45CAAAAE-FDA4-45C6-A828-6E75A742BF5B}" type="presOf" srcId="{E5119626-5EF6-4704-8AB8-337C750D053B}" destId="{3FA0B544-5486-46E3-B171-11D38063084B}" srcOrd="0" destOrd="1" presId="urn:microsoft.com/office/officeart/2018/2/layout/IconVerticalSolidList"/>
    <dgm:cxn modelId="{5400C2C5-A42F-413C-892A-6D6917E169BF}" type="presOf" srcId="{8397507D-7837-4ACB-9A61-59AF3DF67176}" destId="{159EB5DA-EA8A-43D8-BBAC-5C1D4DC4199B}" srcOrd="0" destOrd="1" presId="urn:microsoft.com/office/officeart/2018/2/layout/IconVerticalSolidList"/>
    <dgm:cxn modelId="{B1F5E9CA-32CC-432F-B00B-59D444135B55}" srcId="{59E9482F-3C5A-49DD-AEF4-5ABC32B30BF7}" destId="{F26789C1-4B72-4BC3-8143-9A56727EB7DF}" srcOrd="0" destOrd="0" parTransId="{CDA2B83C-A1FC-4B12-9D2B-2718D078B071}" sibTransId="{CAE4393B-2C93-4956-BB78-34EEC11DBF80}"/>
    <dgm:cxn modelId="{B638A1EE-25B2-4F29-9477-AAEBD74A9D58}" type="presOf" srcId="{2C4FD1ED-8DE4-4382-9241-E9159EA2B505}" destId="{A57B1F75-ED3A-4762-A6B6-79BE2B891B0A}" srcOrd="0" destOrd="0" presId="urn:microsoft.com/office/officeart/2018/2/layout/IconVerticalSolidList"/>
    <dgm:cxn modelId="{653CB0EF-D3E6-461C-A42E-5F3E6810E551}" type="presOf" srcId="{F26789C1-4B72-4BC3-8143-9A56727EB7DF}" destId="{159EB5DA-EA8A-43D8-BBAC-5C1D4DC4199B}" srcOrd="0" destOrd="0" presId="urn:microsoft.com/office/officeart/2018/2/layout/IconVerticalSolidList"/>
    <dgm:cxn modelId="{818568FE-D84F-43BC-A417-71DE642DA43F}" type="presOf" srcId="{642885BE-29F3-4F9D-89B0-626D73BADB5D}" destId="{93085594-8E99-40D7-A438-263943EDBC47}" srcOrd="0" destOrd="0" presId="urn:microsoft.com/office/officeart/2018/2/layout/IconVerticalSolidList"/>
    <dgm:cxn modelId="{9811ACCE-B9C0-44FE-950F-F1670FD4074C}" type="presParOf" srcId="{A57B1F75-ED3A-4762-A6B6-79BE2B891B0A}" destId="{7A7120D1-F6B4-4FD2-8095-832DDE633B95}" srcOrd="0" destOrd="0" presId="urn:microsoft.com/office/officeart/2018/2/layout/IconVerticalSolidList"/>
    <dgm:cxn modelId="{C5EC0E5B-42AB-49AE-9D2B-CE655640E7C4}" type="presParOf" srcId="{7A7120D1-F6B4-4FD2-8095-832DDE633B95}" destId="{D29E1F55-A422-44E5-83A6-1A0762CD2EE6}" srcOrd="0" destOrd="0" presId="urn:microsoft.com/office/officeart/2018/2/layout/IconVerticalSolidList"/>
    <dgm:cxn modelId="{AC8D1DB9-CB9D-418F-AFEB-3211042421EB}" type="presParOf" srcId="{7A7120D1-F6B4-4FD2-8095-832DDE633B95}" destId="{A2979A15-7378-43C2-86C5-6EDC4B8CD1C3}" srcOrd="1" destOrd="0" presId="urn:microsoft.com/office/officeart/2018/2/layout/IconVerticalSolidList"/>
    <dgm:cxn modelId="{856DEE20-68E6-4918-B9EA-F5420AE17859}" type="presParOf" srcId="{7A7120D1-F6B4-4FD2-8095-832DDE633B95}" destId="{864923E1-B816-48E8-9D9F-C4FB2889396F}" srcOrd="2" destOrd="0" presId="urn:microsoft.com/office/officeart/2018/2/layout/IconVerticalSolidList"/>
    <dgm:cxn modelId="{B882F69F-35B6-4833-9C5B-881CA8DD8DF8}" type="presParOf" srcId="{7A7120D1-F6B4-4FD2-8095-832DDE633B95}" destId="{1A8A720F-924A-4B7A-A796-C5BC7FC3C8B8}" srcOrd="3" destOrd="0" presId="urn:microsoft.com/office/officeart/2018/2/layout/IconVerticalSolidList"/>
    <dgm:cxn modelId="{6D2157D1-2547-4201-B32F-949A83A062F4}" type="presParOf" srcId="{7A7120D1-F6B4-4FD2-8095-832DDE633B95}" destId="{159EB5DA-EA8A-43D8-BBAC-5C1D4DC4199B}" srcOrd="4" destOrd="0" presId="urn:microsoft.com/office/officeart/2018/2/layout/IconVerticalSolidList"/>
    <dgm:cxn modelId="{F465350E-F24C-4443-B8F9-B02946D67E01}" type="presParOf" srcId="{A57B1F75-ED3A-4762-A6B6-79BE2B891B0A}" destId="{71A8EBD0-CE82-4EAD-9299-20172A8ADA75}" srcOrd="1" destOrd="0" presId="urn:microsoft.com/office/officeart/2018/2/layout/IconVerticalSolidList"/>
    <dgm:cxn modelId="{DAF12FFF-651B-4409-B513-9D1F1C479BF3}" type="presParOf" srcId="{A57B1F75-ED3A-4762-A6B6-79BE2B891B0A}" destId="{E0ACF9E0-3298-4C79-B7DF-5308DC98EDAA}" srcOrd="2" destOrd="0" presId="urn:microsoft.com/office/officeart/2018/2/layout/IconVerticalSolidList"/>
    <dgm:cxn modelId="{8745B7C7-DBE3-4F0D-BD2D-595BAD6EA66E}" type="presParOf" srcId="{E0ACF9E0-3298-4C79-B7DF-5308DC98EDAA}" destId="{7806AAF4-5195-400A-A196-6EEDE8266F45}" srcOrd="0" destOrd="0" presId="urn:microsoft.com/office/officeart/2018/2/layout/IconVerticalSolidList"/>
    <dgm:cxn modelId="{D90004A0-BE58-4EA7-8FB6-43BC173E70AE}" type="presParOf" srcId="{E0ACF9E0-3298-4C79-B7DF-5308DC98EDAA}" destId="{EE16707D-66E8-49C1-8E4B-FE4D24D4C101}" srcOrd="1" destOrd="0" presId="urn:microsoft.com/office/officeart/2018/2/layout/IconVerticalSolidList"/>
    <dgm:cxn modelId="{26B82EAB-9A25-4017-858D-39B749E1AF6A}" type="presParOf" srcId="{E0ACF9E0-3298-4C79-B7DF-5308DC98EDAA}" destId="{F98CDAA5-C22E-4FE7-AD31-BA6BBCB77580}" srcOrd="2" destOrd="0" presId="urn:microsoft.com/office/officeart/2018/2/layout/IconVerticalSolidList"/>
    <dgm:cxn modelId="{9B4A3891-30BE-4BA0-85F8-3183D765C688}" type="presParOf" srcId="{E0ACF9E0-3298-4C79-B7DF-5308DC98EDAA}" destId="{93085594-8E99-40D7-A438-263943EDBC47}" srcOrd="3" destOrd="0" presId="urn:microsoft.com/office/officeart/2018/2/layout/IconVerticalSolidList"/>
    <dgm:cxn modelId="{7803E0C7-BAD5-45D8-BAF7-766E213B4905}" type="presParOf" srcId="{E0ACF9E0-3298-4C79-B7DF-5308DC98EDAA}" destId="{3FA0B544-5486-46E3-B171-11D38063084B}" srcOrd="4" destOrd="0" presId="urn:microsoft.com/office/officeart/2018/2/layout/IconVerticalSolidList"/>
    <dgm:cxn modelId="{FC0358B4-779E-425A-BAD2-1606088D773F}" type="presParOf" srcId="{A57B1F75-ED3A-4762-A6B6-79BE2B891B0A}" destId="{8C19AA51-64B2-421D-9F0D-4C06A14CA14C}" srcOrd="3" destOrd="0" presId="urn:microsoft.com/office/officeart/2018/2/layout/IconVerticalSolidList"/>
    <dgm:cxn modelId="{68541070-8B42-4B41-B2AF-94FEDC11F888}" type="presParOf" srcId="{A57B1F75-ED3A-4762-A6B6-79BE2B891B0A}" destId="{876E51BD-B683-4F26-A5A1-00146D67DB83}" srcOrd="4" destOrd="0" presId="urn:microsoft.com/office/officeart/2018/2/layout/IconVerticalSolidList"/>
    <dgm:cxn modelId="{E04D5842-70C0-42D9-9290-CD55A9ECDF99}" type="presParOf" srcId="{876E51BD-B683-4F26-A5A1-00146D67DB83}" destId="{28223ACC-09D5-48D8-AC6A-ACC6BE493D26}" srcOrd="0" destOrd="0" presId="urn:microsoft.com/office/officeart/2018/2/layout/IconVerticalSolidList"/>
    <dgm:cxn modelId="{B5743823-6BA3-46C2-B1FF-6B6EDEC45EEB}" type="presParOf" srcId="{876E51BD-B683-4F26-A5A1-00146D67DB83}" destId="{D386D6F2-7A0B-4310-9982-A79B767359DA}" srcOrd="1" destOrd="0" presId="urn:microsoft.com/office/officeart/2018/2/layout/IconVerticalSolidList"/>
    <dgm:cxn modelId="{4563AFF5-D2C7-4ABF-9D9E-C4FB0A0B7791}" type="presParOf" srcId="{876E51BD-B683-4F26-A5A1-00146D67DB83}" destId="{486E5A0D-A932-4391-B42C-328FBE83CC2D}" srcOrd="2" destOrd="0" presId="urn:microsoft.com/office/officeart/2018/2/layout/IconVerticalSolidList"/>
    <dgm:cxn modelId="{99D7E075-B9EC-424D-AB4F-2D3AC7E05C12}" type="presParOf" srcId="{876E51BD-B683-4F26-A5A1-00146D67DB83}" destId="{4552B9DF-5DBE-4E95-8098-02F52007F357}"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47D6EF9-57CD-4253-86B1-95FAB20C8A83}"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9B9C424A-58B9-4275-A32F-7D1D371A10AA}">
      <dgm:prSet/>
      <dgm:spPr/>
      <dgm:t>
        <a:bodyPr/>
        <a:lstStyle/>
        <a:p>
          <a:pPr>
            <a:lnSpc>
              <a:spcPct val="100000"/>
            </a:lnSpc>
          </a:pPr>
          <a:r>
            <a:rPr lang="en-US" dirty="0"/>
            <a:t>Used  </a:t>
          </a:r>
          <a:r>
            <a:rPr lang="en-US" b="1" dirty="0" err="1"/>
            <a:t>sklearn</a:t>
          </a:r>
          <a:r>
            <a:rPr lang="en-US" b="1" dirty="0"/>
            <a:t> r2_score</a:t>
          </a:r>
        </a:p>
      </dgm:t>
    </dgm:pt>
    <dgm:pt modelId="{9263114D-1807-4427-BF32-46303F09B3F2}" type="parTrans" cxnId="{79A8EE1A-F205-4425-98E6-11EC95E2DD25}">
      <dgm:prSet/>
      <dgm:spPr/>
      <dgm:t>
        <a:bodyPr/>
        <a:lstStyle/>
        <a:p>
          <a:endParaRPr lang="en-US"/>
        </a:p>
      </dgm:t>
    </dgm:pt>
    <dgm:pt modelId="{238D0EE8-D251-4C6E-86BB-7EE1EB7991F3}" type="sibTrans" cxnId="{79A8EE1A-F205-4425-98E6-11EC95E2DD25}">
      <dgm:prSet/>
      <dgm:spPr/>
      <dgm:t>
        <a:bodyPr/>
        <a:lstStyle/>
        <a:p>
          <a:endParaRPr lang="en-US"/>
        </a:p>
      </dgm:t>
    </dgm:pt>
    <dgm:pt modelId="{9F77C47B-4470-4A9A-8918-B8FC49B2B42D}">
      <dgm:prSet/>
      <dgm:spPr/>
      <dgm:t>
        <a:bodyPr/>
        <a:lstStyle/>
        <a:p>
          <a:pPr>
            <a:lnSpc>
              <a:spcPct val="100000"/>
            </a:lnSpc>
          </a:pPr>
          <a:r>
            <a:rPr lang="en-US"/>
            <a:t>Current r2 score is </a:t>
          </a:r>
          <a:r>
            <a:rPr lang="en-US" b="1"/>
            <a:t>71.7</a:t>
          </a:r>
          <a:r>
            <a:rPr lang="en-US"/>
            <a:t>%, </a:t>
          </a:r>
        </a:p>
      </dgm:t>
    </dgm:pt>
    <dgm:pt modelId="{608608C5-EC10-42B0-9A53-9AD816741D39}" type="parTrans" cxnId="{90EBA142-6519-4D3C-B6D5-E2267F0B3FEA}">
      <dgm:prSet/>
      <dgm:spPr/>
      <dgm:t>
        <a:bodyPr/>
        <a:lstStyle/>
        <a:p>
          <a:endParaRPr lang="en-US"/>
        </a:p>
      </dgm:t>
    </dgm:pt>
    <dgm:pt modelId="{A4FCC8D3-8896-41C0-B161-37EE07DC4412}" type="sibTrans" cxnId="{90EBA142-6519-4D3C-B6D5-E2267F0B3FEA}">
      <dgm:prSet/>
      <dgm:spPr/>
      <dgm:t>
        <a:bodyPr/>
        <a:lstStyle/>
        <a:p>
          <a:endParaRPr lang="en-US"/>
        </a:p>
      </dgm:t>
    </dgm:pt>
    <dgm:pt modelId="{BD2F8BDA-BCC0-4A8F-BD0B-BABD9677C0D0}" type="pres">
      <dgm:prSet presAssocID="{847D6EF9-57CD-4253-86B1-95FAB20C8A83}" presName="root" presStyleCnt="0">
        <dgm:presLayoutVars>
          <dgm:dir/>
          <dgm:resizeHandles val="exact"/>
        </dgm:presLayoutVars>
      </dgm:prSet>
      <dgm:spPr/>
    </dgm:pt>
    <dgm:pt modelId="{AC6E4D91-A713-4E43-9B35-BC0701C9C999}" type="pres">
      <dgm:prSet presAssocID="{9B9C424A-58B9-4275-A32F-7D1D371A10AA}" presName="compNode" presStyleCnt="0"/>
      <dgm:spPr/>
    </dgm:pt>
    <dgm:pt modelId="{EAAD52B2-FD6E-4F21-9CAD-7B26D691F938}" type="pres">
      <dgm:prSet presAssocID="{9B9C424A-58B9-4275-A32F-7D1D371A10AA}" presName="bgRect" presStyleLbl="bgShp" presStyleIdx="0" presStyleCnt="2"/>
      <dgm:spPr/>
    </dgm:pt>
    <dgm:pt modelId="{0582E9F5-B211-4A64-AD58-02B8D63C0715}" type="pres">
      <dgm:prSet presAssocID="{9B9C424A-58B9-4275-A32F-7D1D371A10AA}"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Web design"/>
        </a:ext>
      </dgm:extLst>
    </dgm:pt>
    <dgm:pt modelId="{414B5A3E-E915-45FB-82C6-4793E5AA7B36}" type="pres">
      <dgm:prSet presAssocID="{9B9C424A-58B9-4275-A32F-7D1D371A10AA}" presName="spaceRect" presStyleCnt="0"/>
      <dgm:spPr/>
    </dgm:pt>
    <dgm:pt modelId="{BC353A10-975D-49D0-9662-6AAAE44D5882}" type="pres">
      <dgm:prSet presAssocID="{9B9C424A-58B9-4275-A32F-7D1D371A10AA}" presName="parTx" presStyleLbl="revTx" presStyleIdx="0" presStyleCnt="2">
        <dgm:presLayoutVars>
          <dgm:chMax val="0"/>
          <dgm:chPref val="0"/>
        </dgm:presLayoutVars>
      </dgm:prSet>
      <dgm:spPr/>
    </dgm:pt>
    <dgm:pt modelId="{4E2AFB18-D418-4DAD-9B0C-FF010F8F96F1}" type="pres">
      <dgm:prSet presAssocID="{238D0EE8-D251-4C6E-86BB-7EE1EB7991F3}" presName="sibTrans" presStyleCnt="0"/>
      <dgm:spPr/>
    </dgm:pt>
    <dgm:pt modelId="{EF4BA002-7C4A-433F-9082-B84AE243EAB1}" type="pres">
      <dgm:prSet presAssocID="{9F77C47B-4470-4A9A-8918-B8FC49B2B42D}" presName="compNode" presStyleCnt="0"/>
      <dgm:spPr/>
    </dgm:pt>
    <dgm:pt modelId="{31987454-8F80-4AC0-AEFF-CE7A5CC5F4FA}" type="pres">
      <dgm:prSet presAssocID="{9F77C47B-4470-4A9A-8918-B8FC49B2B42D}" presName="bgRect" presStyleLbl="bgShp" presStyleIdx="1" presStyleCnt="2"/>
      <dgm:spPr/>
    </dgm:pt>
    <dgm:pt modelId="{101EF64B-C53D-486D-9371-03203D9363F6}" type="pres">
      <dgm:prSet presAssocID="{9F77C47B-4470-4A9A-8918-B8FC49B2B42D}" presName="iconRect" presStyleLbl="node1" presStyleIdx="1" presStyleCnt="2"/>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Gauge"/>
        </a:ext>
      </dgm:extLst>
    </dgm:pt>
    <dgm:pt modelId="{6EE1CE44-90BE-4014-B5B0-640EED2C92F1}" type="pres">
      <dgm:prSet presAssocID="{9F77C47B-4470-4A9A-8918-B8FC49B2B42D}" presName="spaceRect" presStyleCnt="0"/>
      <dgm:spPr/>
    </dgm:pt>
    <dgm:pt modelId="{3E1FA11B-F895-41B6-A264-ABB9782A33CA}" type="pres">
      <dgm:prSet presAssocID="{9F77C47B-4470-4A9A-8918-B8FC49B2B42D}" presName="parTx" presStyleLbl="revTx" presStyleIdx="1" presStyleCnt="2">
        <dgm:presLayoutVars>
          <dgm:chMax val="0"/>
          <dgm:chPref val="0"/>
        </dgm:presLayoutVars>
      </dgm:prSet>
      <dgm:spPr/>
    </dgm:pt>
  </dgm:ptLst>
  <dgm:cxnLst>
    <dgm:cxn modelId="{79A8EE1A-F205-4425-98E6-11EC95E2DD25}" srcId="{847D6EF9-57CD-4253-86B1-95FAB20C8A83}" destId="{9B9C424A-58B9-4275-A32F-7D1D371A10AA}" srcOrd="0" destOrd="0" parTransId="{9263114D-1807-4427-BF32-46303F09B3F2}" sibTransId="{238D0EE8-D251-4C6E-86BB-7EE1EB7991F3}"/>
    <dgm:cxn modelId="{D6F0C02E-D0CC-48F5-A9F2-07BABD01F177}" type="presOf" srcId="{847D6EF9-57CD-4253-86B1-95FAB20C8A83}" destId="{BD2F8BDA-BCC0-4A8F-BD0B-BABD9677C0D0}" srcOrd="0" destOrd="0" presId="urn:microsoft.com/office/officeart/2018/2/layout/IconVerticalSolidList"/>
    <dgm:cxn modelId="{0EC38D3C-7F33-4279-9FA6-6B67F487F35A}" type="presOf" srcId="{9B9C424A-58B9-4275-A32F-7D1D371A10AA}" destId="{BC353A10-975D-49D0-9662-6AAAE44D5882}" srcOrd="0" destOrd="0" presId="urn:microsoft.com/office/officeart/2018/2/layout/IconVerticalSolidList"/>
    <dgm:cxn modelId="{90EBA142-6519-4D3C-B6D5-E2267F0B3FEA}" srcId="{847D6EF9-57CD-4253-86B1-95FAB20C8A83}" destId="{9F77C47B-4470-4A9A-8918-B8FC49B2B42D}" srcOrd="1" destOrd="0" parTransId="{608608C5-EC10-42B0-9A53-9AD816741D39}" sibTransId="{A4FCC8D3-8896-41C0-B161-37EE07DC4412}"/>
    <dgm:cxn modelId="{8D431544-0BEA-4219-AF3D-7A9AF1764724}" type="presOf" srcId="{9F77C47B-4470-4A9A-8918-B8FC49B2B42D}" destId="{3E1FA11B-F895-41B6-A264-ABB9782A33CA}" srcOrd="0" destOrd="0" presId="urn:microsoft.com/office/officeart/2018/2/layout/IconVerticalSolidList"/>
    <dgm:cxn modelId="{3652A814-E585-461B-8788-01FDF8749862}" type="presParOf" srcId="{BD2F8BDA-BCC0-4A8F-BD0B-BABD9677C0D0}" destId="{AC6E4D91-A713-4E43-9B35-BC0701C9C999}" srcOrd="0" destOrd="0" presId="urn:microsoft.com/office/officeart/2018/2/layout/IconVerticalSolidList"/>
    <dgm:cxn modelId="{04ECBB54-51B2-4AB8-8945-A98F27D7692D}" type="presParOf" srcId="{AC6E4D91-A713-4E43-9B35-BC0701C9C999}" destId="{EAAD52B2-FD6E-4F21-9CAD-7B26D691F938}" srcOrd="0" destOrd="0" presId="urn:microsoft.com/office/officeart/2018/2/layout/IconVerticalSolidList"/>
    <dgm:cxn modelId="{30314D36-2931-409A-A700-D1E1B192C01A}" type="presParOf" srcId="{AC6E4D91-A713-4E43-9B35-BC0701C9C999}" destId="{0582E9F5-B211-4A64-AD58-02B8D63C0715}" srcOrd="1" destOrd="0" presId="urn:microsoft.com/office/officeart/2018/2/layout/IconVerticalSolidList"/>
    <dgm:cxn modelId="{4D09FEB0-81D6-4DBA-B609-9C6CFFEB1D1A}" type="presParOf" srcId="{AC6E4D91-A713-4E43-9B35-BC0701C9C999}" destId="{414B5A3E-E915-45FB-82C6-4793E5AA7B36}" srcOrd="2" destOrd="0" presId="urn:microsoft.com/office/officeart/2018/2/layout/IconVerticalSolidList"/>
    <dgm:cxn modelId="{59107A45-8CAB-4660-A498-DF6022D9B780}" type="presParOf" srcId="{AC6E4D91-A713-4E43-9B35-BC0701C9C999}" destId="{BC353A10-975D-49D0-9662-6AAAE44D5882}" srcOrd="3" destOrd="0" presId="urn:microsoft.com/office/officeart/2018/2/layout/IconVerticalSolidList"/>
    <dgm:cxn modelId="{8629C0C8-DFB0-4FAF-B547-F718CECA140F}" type="presParOf" srcId="{BD2F8BDA-BCC0-4A8F-BD0B-BABD9677C0D0}" destId="{4E2AFB18-D418-4DAD-9B0C-FF010F8F96F1}" srcOrd="1" destOrd="0" presId="urn:microsoft.com/office/officeart/2018/2/layout/IconVerticalSolidList"/>
    <dgm:cxn modelId="{A3BB82B9-25EA-4834-9416-A73192D682B4}" type="presParOf" srcId="{BD2F8BDA-BCC0-4A8F-BD0B-BABD9677C0D0}" destId="{EF4BA002-7C4A-433F-9082-B84AE243EAB1}" srcOrd="2" destOrd="0" presId="urn:microsoft.com/office/officeart/2018/2/layout/IconVerticalSolidList"/>
    <dgm:cxn modelId="{A3934B6B-A31E-463B-96FB-F8B173275B2A}" type="presParOf" srcId="{EF4BA002-7C4A-433F-9082-B84AE243EAB1}" destId="{31987454-8F80-4AC0-AEFF-CE7A5CC5F4FA}" srcOrd="0" destOrd="0" presId="urn:microsoft.com/office/officeart/2018/2/layout/IconVerticalSolidList"/>
    <dgm:cxn modelId="{362888B1-4282-4262-9F7D-D08A5C354B2C}" type="presParOf" srcId="{EF4BA002-7C4A-433F-9082-B84AE243EAB1}" destId="{101EF64B-C53D-486D-9371-03203D9363F6}" srcOrd="1" destOrd="0" presId="urn:microsoft.com/office/officeart/2018/2/layout/IconVerticalSolidList"/>
    <dgm:cxn modelId="{E6FE0F49-6470-4EFC-9552-0EE7B068EFEC}" type="presParOf" srcId="{EF4BA002-7C4A-433F-9082-B84AE243EAB1}" destId="{6EE1CE44-90BE-4014-B5B0-640EED2C92F1}" srcOrd="2" destOrd="0" presId="urn:microsoft.com/office/officeart/2018/2/layout/IconVerticalSolidList"/>
    <dgm:cxn modelId="{C672DE9D-52F3-40F5-98AD-42B5F0715330}" type="presParOf" srcId="{EF4BA002-7C4A-433F-9082-B84AE243EAB1}" destId="{3E1FA11B-F895-41B6-A264-ABB9782A33CA}"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894D7E-A31E-4411-9FD4-3C79174612DB}">
      <dsp:nvSpPr>
        <dsp:cNvPr id="0" name=""/>
        <dsp:cNvSpPr/>
      </dsp:nvSpPr>
      <dsp:spPr>
        <a:xfrm>
          <a:off x="838461" y="212492"/>
          <a:ext cx="529189" cy="529189"/>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A569E94-B57C-46C5-924A-FA9E9AFA3525}">
      <dsp:nvSpPr>
        <dsp:cNvPr id="0" name=""/>
        <dsp:cNvSpPr/>
      </dsp:nvSpPr>
      <dsp:spPr>
        <a:xfrm>
          <a:off x="558937" y="949082"/>
          <a:ext cx="1175976" cy="4703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a:t>Python</a:t>
          </a:r>
        </a:p>
      </dsp:txBody>
      <dsp:txXfrm>
        <a:off x="558937" y="949082"/>
        <a:ext cx="1175976" cy="470390"/>
      </dsp:txXfrm>
    </dsp:sp>
    <dsp:sp modelId="{4FE04C40-9200-496F-AE87-D63F9E2D8935}">
      <dsp:nvSpPr>
        <dsp:cNvPr id="0" name=""/>
        <dsp:cNvSpPr/>
      </dsp:nvSpPr>
      <dsp:spPr>
        <a:xfrm>
          <a:off x="2264103" y="335121"/>
          <a:ext cx="529189" cy="529189"/>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8000" b="-8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31E996D-FC14-48D6-81EC-7CFFF2271A26}">
      <dsp:nvSpPr>
        <dsp:cNvPr id="0" name=""/>
        <dsp:cNvSpPr/>
      </dsp:nvSpPr>
      <dsp:spPr>
        <a:xfrm>
          <a:off x="1940709" y="949082"/>
          <a:ext cx="1175976" cy="4703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dirty="0" err="1"/>
            <a:t>Jupyter</a:t>
          </a:r>
          <a:r>
            <a:rPr lang="en-US" sz="1500" kern="1200" dirty="0"/>
            <a:t> Notebook</a:t>
          </a:r>
        </a:p>
      </dsp:txBody>
      <dsp:txXfrm>
        <a:off x="1940709" y="949082"/>
        <a:ext cx="1175976" cy="470390"/>
      </dsp:txXfrm>
    </dsp:sp>
    <dsp:sp modelId="{F28A2032-47D1-4EEC-BAB9-0DC4EEEF20B0}">
      <dsp:nvSpPr>
        <dsp:cNvPr id="0" name=""/>
        <dsp:cNvSpPr/>
      </dsp:nvSpPr>
      <dsp:spPr>
        <a:xfrm>
          <a:off x="3645875" y="218133"/>
          <a:ext cx="529189" cy="529189"/>
        </a:xfrm>
        <a:prstGeom prst="rect">
          <a:avLst/>
        </a:prstGeom>
        <a:blipFill>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D37285B-0037-4983-B3C1-A96992DF6911}">
      <dsp:nvSpPr>
        <dsp:cNvPr id="0" name=""/>
        <dsp:cNvSpPr/>
      </dsp:nvSpPr>
      <dsp:spPr>
        <a:xfrm>
          <a:off x="3322482" y="949082"/>
          <a:ext cx="1175976" cy="4703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dirty="0"/>
            <a:t>Pandas</a:t>
          </a:r>
        </a:p>
      </dsp:txBody>
      <dsp:txXfrm>
        <a:off x="3322482" y="949082"/>
        <a:ext cx="1175976" cy="470390"/>
      </dsp:txXfrm>
    </dsp:sp>
    <dsp:sp modelId="{827625D4-FEBE-4451-B075-2768700554AB}">
      <dsp:nvSpPr>
        <dsp:cNvPr id="0" name=""/>
        <dsp:cNvSpPr/>
      </dsp:nvSpPr>
      <dsp:spPr>
        <a:xfrm>
          <a:off x="882330" y="1713467"/>
          <a:ext cx="529189" cy="529189"/>
        </a:xfrm>
        <a:prstGeom prst="rect">
          <a:avLst/>
        </a:prstGeom>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8ABC3ED-BFC9-424D-87C6-7A986B74F156}">
      <dsp:nvSpPr>
        <dsp:cNvPr id="0" name=""/>
        <dsp:cNvSpPr/>
      </dsp:nvSpPr>
      <dsp:spPr>
        <a:xfrm>
          <a:off x="558937" y="2444416"/>
          <a:ext cx="1175976" cy="4703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dirty="0"/>
            <a:t>Google Collab</a:t>
          </a:r>
        </a:p>
      </dsp:txBody>
      <dsp:txXfrm>
        <a:off x="558937" y="2444416"/>
        <a:ext cx="1175976" cy="470390"/>
      </dsp:txXfrm>
    </dsp:sp>
    <dsp:sp modelId="{D5ECD428-9484-4C47-B829-1B54451CD115}">
      <dsp:nvSpPr>
        <dsp:cNvPr id="0" name=""/>
        <dsp:cNvSpPr/>
      </dsp:nvSpPr>
      <dsp:spPr>
        <a:xfrm>
          <a:off x="2264103" y="1713467"/>
          <a:ext cx="529189" cy="529189"/>
        </a:xfrm>
        <a:prstGeom prst="rect">
          <a:avLst/>
        </a:prstGeom>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1C1E4A0-81F5-4CC2-8F05-73DFE4BD5B7D}">
      <dsp:nvSpPr>
        <dsp:cNvPr id="0" name=""/>
        <dsp:cNvSpPr/>
      </dsp:nvSpPr>
      <dsp:spPr>
        <a:xfrm>
          <a:off x="1940709" y="2444416"/>
          <a:ext cx="1175976" cy="4703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dirty="0"/>
            <a:t>AWS</a:t>
          </a:r>
        </a:p>
      </dsp:txBody>
      <dsp:txXfrm>
        <a:off x="1940709" y="2444416"/>
        <a:ext cx="1175976" cy="470390"/>
      </dsp:txXfrm>
    </dsp:sp>
    <dsp:sp modelId="{E0CC6755-EF88-4F83-81DC-85F7DAD3C40F}">
      <dsp:nvSpPr>
        <dsp:cNvPr id="0" name=""/>
        <dsp:cNvSpPr/>
      </dsp:nvSpPr>
      <dsp:spPr>
        <a:xfrm>
          <a:off x="3645875" y="1713467"/>
          <a:ext cx="529189" cy="529189"/>
        </a:xfrm>
        <a:prstGeom prst="rect">
          <a:avLst/>
        </a:prstGeom>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165088D-88A3-4C2A-986E-CFBE6A15F319}">
      <dsp:nvSpPr>
        <dsp:cNvPr id="0" name=""/>
        <dsp:cNvSpPr/>
      </dsp:nvSpPr>
      <dsp:spPr>
        <a:xfrm>
          <a:off x="3322482" y="2444416"/>
          <a:ext cx="1175976" cy="4703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dirty="0"/>
            <a:t>Postgres</a:t>
          </a:r>
        </a:p>
      </dsp:txBody>
      <dsp:txXfrm>
        <a:off x="3322482" y="2444416"/>
        <a:ext cx="1175976" cy="470390"/>
      </dsp:txXfrm>
    </dsp:sp>
    <dsp:sp modelId="{37B1D2FC-380D-4CC2-B65A-BD99E7113BD6}">
      <dsp:nvSpPr>
        <dsp:cNvPr id="0" name=""/>
        <dsp:cNvSpPr/>
      </dsp:nvSpPr>
      <dsp:spPr>
        <a:xfrm>
          <a:off x="882330" y="3208801"/>
          <a:ext cx="529189" cy="529189"/>
        </a:xfrm>
        <a:prstGeom prst="rect">
          <a:avLst/>
        </a:prstGeom>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6D16ADD-C59A-4C14-93A3-838D6ABE57A2}">
      <dsp:nvSpPr>
        <dsp:cNvPr id="0" name=""/>
        <dsp:cNvSpPr/>
      </dsp:nvSpPr>
      <dsp:spPr>
        <a:xfrm>
          <a:off x="558937" y="3939751"/>
          <a:ext cx="1175976" cy="4703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dirty="0"/>
            <a:t>Tableau</a:t>
          </a:r>
        </a:p>
      </dsp:txBody>
      <dsp:txXfrm>
        <a:off x="558937" y="3939751"/>
        <a:ext cx="1175976" cy="470390"/>
      </dsp:txXfrm>
    </dsp:sp>
    <dsp:sp modelId="{4C56055D-BC6C-41C9-804A-FBEAF1F2E08C}">
      <dsp:nvSpPr>
        <dsp:cNvPr id="0" name=""/>
        <dsp:cNvSpPr/>
      </dsp:nvSpPr>
      <dsp:spPr>
        <a:xfrm>
          <a:off x="2264103" y="3208801"/>
          <a:ext cx="529189" cy="529189"/>
        </a:xfrm>
        <a:prstGeom prst="rect">
          <a:avLst/>
        </a:prstGeom>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BB85EFE-335D-44AD-AEC4-1AE827DEE0CD}">
      <dsp:nvSpPr>
        <dsp:cNvPr id="0" name=""/>
        <dsp:cNvSpPr/>
      </dsp:nvSpPr>
      <dsp:spPr>
        <a:xfrm>
          <a:off x="1940709" y="3939751"/>
          <a:ext cx="1175976" cy="4703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dirty="0"/>
            <a:t>GitHub</a:t>
          </a:r>
        </a:p>
      </dsp:txBody>
      <dsp:txXfrm>
        <a:off x="1940709" y="3939751"/>
        <a:ext cx="1175976" cy="470390"/>
      </dsp:txXfrm>
    </dsp:sp>
    <dsp:sp modelId="{359C4D2E-1BC4-4A2D-B147-A9A24FA8D296}">
      <dsp:nvSpPr>
        <dsp:cNvPr id="0" name=""/>
        <dsp:cNvSpPr/>
      </dsp:nvSpPr>
      <dsp:spPr>
        <a:xfrm>
          <a:off x="3645875" y="3208801"/>
          <a:ext cx="529189" cy="529189"/>
        </a:xfrm>
        <a:prstGeom prst="rect">
          <a:avLst/>
        </a:prstGeom>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72B796F-E747-4485-BF41-61D593892304}">
      <dsp:nvSpPr>
        <dsp:cNvPr id="0" name=""/>
        <dsp:cNvSpPr/>
      </dsp:nvSpPr>
      <dsp:spPr>
        <a:xfrm>
          <a:off x="3322482" y="3939751"/>
          <a:ext cx="1175976" cy="4703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dirty="0" err="1"/>
            <a:t>Scikitlearn</a:t>
          </a:r>
          <a:endParaRPr lang="en-US" sz="1500" kern="1200" dirty="0"/>
        </a:p>
      </dsp:txBody>
      <dsp:txXfrm>
        <a:off x="3322482" y="3939751"/>
        <a:ext cx="1175976" cy="47039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9E1F55-A422-44E5-83A6-1A0762CD2EE6}">
      <dsp:nvSpPr>
        <dsp:cNvPr id="0" name=""/>
        <dsp:cNvSpPr/>
      </dsp:nvSpPr>
      <dsp:spPr>
        <a:xfrm>
          <a:off x="0" y="689"/>
          <a:ext cx="6797675" cy="161386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2979A15-7378-43C2-86C5-6EDC4B8CD1C3}">
      <dsp:nvSpPr>
        <dsp:cNvPr id="0" name=""/>
        <dsp:cNvSpPr/>
      </dsp:nvSpPr>
      <dsp:spPr>
        <a:xfrm>
          <a:off x="488194" y="363809"/>
          <a:ext cx="887626" cy="88762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A8A720F-924A-4B7A-A796-C5BC7FC3C8B8}">
      <dsp:nvSpPr>
        <dsp:cNvPr id="0" name=""/>
        <dsp:cNvSpPr/>
      </dsp:nvSpPr>
      <dsp:spPr>
        <a:xfrm>
          <a:off x="1864015" y="689"/>
          <a:ext cx="3058953" cy="16138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801" tIns="170801" rIns="170801" bIns="170801" numCol="1" spcCol="1270" anchor="ctr" anchorCtr="0">
          <a:noAutofit/>
        </a:bodyPr>
        <a:lstStyle/>
        <a:p>
          <a:pPr marL="0" lvl="0" indent="0" algn="l" defTabSz="1111250">
            <a:lnSpc>
              <a:spcPct val="100000"/>
            </a:lnSpc>
            <a:spcBef>
              <a:spcPct val="0"/>
            </a:spcBef>
            <a:spcAft>
              <a:spcPct val="35000"/>
            </a:spcAft>
            <a:buNone/>
          </a:pPr>
          <a:r>
            <a:rPr lang="en-US" sz="2500" b="1" kern="1200"/>
            <a:t>Why this model?</a:t>
          </a:r>
          <a:endParaRPr lang="en-US" sz="2500" kern="1200"/>
        </a:p>
      </dsp:txBody>
      <dsp:txXfrm>
        <a:off x="1864015" y="689"/>
        <a:ext cx="3058953" cy="1613866"/>
      </dsp:txXfrm>
    </dsp:sp>
    <dsp:sp modelId="{159EB5DA-EA8A-43D8-BBAC-5C1D4DC4199B}">
      <dsp:nvSpPr>
        <dsp:cNvPr id="0" name=""/>
        <dsp:cNvSpPr/>
      </dsp:nvSpPr>
      <dsp:spPr>
        <a:xfrm>
          <a:off x="4922969" y="689"/>
          <a:ext cx="1874705" cy="16138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801" tIns="170801" rIns="170801" bIns="170801" numCol="1" spcCol="1270" anchor="ctr" anchorCtr="0">
          <a:noAutofit/>
        </a:bodyPr>
        <a:lstStyle/>
        <a:p>
          <a:pPr marL="0" lvl="0" indent="0" algn="l" defTabSz="666750">
            <a:lnSpc>
              <a:spcPct val="100000"/>
            </a:lnSpc>
            <a:spcBef>
              <a:spcPct val="0"/>
            </a:spcBef>
            <a:spcAft>
              <a:spcPct val="35000"/>
            </a:spcAft>
            <a:buNone/>
          </a:pPr>
          <a:r>
            <a:rPr lang="en-US" sz="1500" kern="1200"/>
            <a:t>The output is continuous</a:t>
          </a:r>
        </a:p>
        <a:p>
          <a:pPr marL="0" lvl="0" indent="0" algn="l" defTabSz="666750">
            <a:lnSpc>
              <a:spcPct val="100000"/>
            </a:lnSpc>
            <a:spcBef>
              <a:spcPct val="0"/>
            </a:spcBef>
            <a:spcAft>
              <a:spcPct val="35000"/>
            </a:spcAft>
            <a:buNone/>
          </a:pPr>
          <a:r>
            <a:rPr lang="en-US" sz="1500" kern="1200"/>
            <a:t>Help find a line that best fits the data</a:t>
          </a:r>
        </a:p>
      </dsp:txBody>
      <dsp:txXfrm>
        <a:off x="4922969" y="689"/>
        <a:ext cx="1874705" cy="1613866"/>
      </dsp:txXfrm>
    </dsp:sp>
    <dsp:sp modelId="{7806AAF4-5195-400A-A196-6EEDE8266F45}">
      <dsp:nvSpPr>
        <dsp:cNvPr id="0" name=""/>
        <dsp:cNvSpPr/>
      </dsp:nvSpPr>
      <dsp:spPr>
        <a:xfrm>
          <a:off x="0" y="2018022"/>
          <a:ext cx="6797675" cy="161386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E16707D-66E8-49C1-8E4B-FE4D24D4C101}">
      <dsp:nvSpPr>
        <dsp:cNvPr id="0" name=""/>
        <dsp:cNvSpPr/>
      </dsp:nvSpPr>
      <dsp:spPr>
        <a:xfrm>
          <a:off x="488194" y="2381142"/>
          <a:ext cx="887626" cy="887626"/>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3085594-8E99-40D7-A438-263943EDBC47}">
      <dsp:nvSpPr>
        <dsp:cNvPr id="0" name=""/>
        <dsp:cNvSpPr/>
      </dsp:nvSpPr>
      <dsp:spPr>
        <a:xfrm>
          <a:off x="1864015" y="2018022"/>
          <a:ext cx="3058953" cy="16138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801" tIns="170801" rIns="170801" bIns="170801" numCol="1" spcCol="1270" anchor="ctr" anchorCtr="0">
          <a:noAutofit/>
        </a:bodyPr>
        <a:lstStyle/>
        <a:p>
          <a:pPr marL="0" lvl="0" indent="0" algn="l" defTabSz="1111250">
            <a:lnSpc>
              <a:spcPct val="100000"/>
            </a:lnSpc>
            <a:spcBef>
              <a:spcPct val="0"/>
            </a:spcBef>
            <a:spcAft>
              <a:spcPct val="35000"/>
            </a:spcAft>
            <a:buNone/>
          </a:pPr>
          <a:r>
            <a:rPr lang="en-US" sz="2500" b="1" kern="1200"/>
            <a:t>Split into training and testing</a:t>
          </a:r>
          <a:endParaRPr lang="en-US" sz="2500" kern="1200"/>
        </a:p>
      </dsp:txBody>
      <dsp:txXfrm>
        <a:off x="1864015" y="2018022"/>
        <a:ext cx="3058953" cy="1613866"/>
      </dsp:txXfrm>
    </dsp:sp>
    <dsp:sp modelId="{3FA0B544-5486-46E3-B171-11D38063084B}">
      <dsp:nvSpPr>
        <dsp:cNvPr id="0" name=""/>
        <dsp:cNvSpPr/>
      </dsp:nvSpPr>
      <dsp:spPr>
        <a:xfrm>
          <a:off x="4922969" y="2018022"/>
          <a:ext cx="1874705" cy="16138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801" tIns="170801" rIns="170801" bIns="170801" numCol="1" spcCol="1270" anchor="ctr" anchorCtr="0">
          <a:noAutofit/>
        </a:bodyPr>
        <a:lstStyle/>
        <a:p>
          <a:pPr marL="0" lvl="0" indent="0" algn="l" defTabSz="666750">
            <a:lnSpc>
              <a:spcPct val="100000"/>
            </a:lnSpc>
            <a:spcBef>
              <a:spcPct val="0"/>
            </a:spcBef>
            <a:spcAft>
              <a:spcPct val="35000"/>
            </a:spcAft>
            <a:buNone/>
          </a:pPr>
          <a:r>
            <a:rPr lang="en-US" sz="1500" kern="1200"/>
            <a:t>Trained on 2015 data</a:t>
          </a:r>
        </a:p>
        <a:p>
          <a:pPr marL="0" lvl="0" indent="0" algn="l" defTabSz="666750">
            <a:lnSpc>
              <a:spcPct val="100000"/>
            </a:lnSpc>
            <a:spcBef>
              <a:spcPct val="0"/>
            </a:spcBef>
            <a:spcAft>
              <a:spcPct val="35000"/>
            </a:spcAft>
            <a:buNone/>
          </a:pPr>
          <a:r>
            <a:rPr lang="en-US" sz="1500" kern="1200"/>
            <a:t>Tested on 2016 data</a:t>
          </a:r>
        </a:p>
      </dsp:txBody>
      <dsp:txXfrm>
        <a:off x="4922969" y="2018022"/>
        <a:ext cx="1874705" cy="1613866"/>
      </dsp:txXfrm>
    </dsp:sp>
    <dsp:sp modelId="{28223ACC-09D5-48D8-AC6A-ACC6BE493D26}">
      <dsp:nvSpPr>
        <dsp:cNvPr id="0" name=""/>
        <dsp:cNvSpPr/>
      </dsp:nvSpPr>
      <dsp:spPr>
        <a:xfrm>
          <a:off x="0" y="4035355"/>
          <a:ext cx="6797675" cy="161386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386D6F2-7A0B-4310-9982-A79B767359DA}">
      <dsp:nvSpPr>
        <dsp:cNvPr id="0" name=""/>
        <dsp:cNvSpPr/>
      </dsp:nvSpPr>
      <dsp:spPr>
        <a:xfrm>
          <a:off x="488194" y="4398475"/>
          <a:ext cx="887626" cy="887626"/>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552B9DF-5DBE-4E95-8098-02F52007F357}">
      <dsp:nvSpPr>
        <dsp:cNvPr id="0" name=""/>
        <dsp:cNvSpPr/>
      </dsp:nvSpPr>
      <dsp:spPr>
        <a:xfrm>
          <a:off x="1864015" y="4035355"/>
          <a:ext cx="4933659" cy="16138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801" tIns="170801" rIns="170801" bIns="170801" numCol="1" spcCol="1270" anchor="ctr" anchorCtr="0">
          <a:noAutofit/>
        </a:bodyPr>
        <a:lstStyle/>
        <a:p>
          <a:pPr marL="0" lvl="0" indent="0" algn="l" defTabSz="1111250">
            <a:lnSpc>
              <a:spcPct val="100000"/>
            </a:lnSpc>
            <a:spcBef>
              <a:spcPct val="0"/>
            </a:spcBef>
            <a:spcAft>
              <a:spcPct val="35000"/>
            </a:spcAft>
            <a:buNone/>
          </a:pPr>
          <a:r>
            <a:rPr lang="en-US" sz="2500" b="1" kern="1200"/>
            <a:t>Confusion matrix</a:t>
          </a:r>
          <a:endParaRPr lang="en-US" sz="2500" kern="1200"/>
        </a:p>
      </dsp:txBody>
      <dsp:txXfrm>
        <a:off x="1864015" y="4035355"/>
        <a:ext cx="4933659" cy="161386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AD52B2-FD6E-4F21-9CAD-7B26D691F938}">
      <dsp:nvSpPr>
        <dsp:cNvPr id="0" name=""/>
        <dsp:cNvSpPr/>
      </dsp:nvSpPr>
      <dsp:spPr>
        <a:xfrm>
          <a:off x="0" y="653795"/>
          <a:ext cx="4937760" cy="120700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582E9F5-B211-4A64-AD58-02B8D63C0715}">
      <dsp:nvSpPr>
        <dsp:cNvPr id="0" name=""/>
        <dsp:cNvSpPr/>
      </dsp:nvSpPr>
      <dsp:spPr>
        <a:xfrm>
          <a:off x="365119" y="925372"/>
          <a:ext cx="663854" cy="66385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C353A10-975D-49D0-9662-6AAAE44D5882}">
      <dsp:nvSpPr>
        <dsp:cNvPr id="0" name=""/>
        <dsp:cNvSpPr/>
      </dsp:nvSpPr>
      <dsp:spPr>
        <a:xfrm>
          <a:off x="1394094" y="653795"/>
          <a:ext cx="3543665" cy="12070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7742" tIns="127742" rIns="127742" bIns="127742" numCol="1" spcCol="1270" anchor="ctr" anchorCtr="0">
          <a:noAutofit/>
        </a:bodyPr>
        <a:lstStyle/>
        <a:p>
          <a:pPr marL="0" lvl="0" indent="0" algn="l" defTabSz="1111250">
            <a:lnSpc>
              <a:spcPct val="100000"/>
            </a:lnSpc>
            <a:spcBef>
              <a:spcPct val="0"/>
            </a:spcBef>
            <a:spcAft>
              <a:spcPct val="35000"/>
            </a:spcAft>
            <a:buNone/>
          </a:pPr>
          <a:r>
            <a:rPr lang="en-US" sz="2500" kern="1200" dirty="0"/>
            <a:t>Used  </a:t>
          </a:r>
          <a:r>
            <a:rPr lang="en-US" sz="2500" b="1" kern="1200" dirty="0" err="1"/>
            <a:t>sklearn</a:t>
          </a:r>
          <a:r>
            <a:rPr lang="en-US" sz="2500" b="1" kern="1200" dirty="0"/>
            <a:t> r2_score</a:t>
          </a:r>
        </a:p>
      </dsp:txBody>
      <dsp:txXfrm>
        <a:off x="1394094" y="653795"/>
        <a:ext cx="3543665" cy="1207008"/>
      </dsp:txXfrm>
    </dsp:sp>
    <dsp:sp modelId="{31987454-8F80-4AC0-AEFF-CE7A5CC5F4FA}">
      <dsp:nvSpPr>
        <dsp:cNvPr id="0" name=""/>
        <dsp:cNvSpPr/>
      </dsp:nvSpPr>
      <dsp:spPr>
        <a:xfrm>
          <a:off x="0" y="2162556"/>
          <a:ext cx="4937760" cy="120700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01EF64B-C53D-486D-9371-03203D9363F6}">
      <dsp:nvSpPr>
        <dsp:cNvPr id="0" name=""/>
        <dsp:cNvSpPr/>
      </dsp:nvSpPr>
      <dsp:spPr>
        <a:xfrm>
          <a:off x="365119" y="2434132"/>
          <a:ext cx="663854" cy="663854"/>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E1FA11B-F895-41B6-A264-ABB9782A33CA}">
      <dsp:nvSpPr>
        <dsp:cNvPr id="0" name=""/>
        <dsp:cNvSpPr/>
      </dsp:nvSpPr>
      <dsp:spPr>
        <a:xfrm>
          <a:off x="1394094" y="2162556"/>
          <a:ext cx="3543665" cy="12070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7742" tIns="127742" rIns="127742" bIns="127742" numCol="1" spcCol="1270" anchor="ctr" anchorCtr="0">
          <a:noAutofit/>
        </a:bodyPr>
        <a:lstStyle/>
        <a:p>
          <a:pPr marL="0" lvl="0" indent="0" algn="l" defTabSz="1111250">
            <a:lnSpc>
              <a:spcPct val="100000"/>
            </a:lnSpc>
            <a:spcBef>
              <a:spcPct val="0"/>
            </a:spcBef>
            <a:spcAft>
              <a:spcPct val="35000"/>
            </a:spcAft>
            <a:buNone/>
          </a:pPr>
          <a:r>
            <a:rPr lang="en-US" sz="2500" kern="1200"/>
            <a:t>Current r2 score is </a:t>
          </a:r>
          <a:r>
            <a:rPr lang="en-US" sz="2500" b="1" kern="1200"/>
            <a:t>71.7</a:t>
          </a:r>
          <a:r>
            <a:rPr lang="en-US" sz="2500" kern="1200"/>
            <a:t>%, </a:t>
          </a:r>
        </a:p>
      </dsp:txBody>
      <dsp:txXfrm>
        <a:off x="1394094" y="2162556"/>
        <a:ext cx="3543665" cy="1207008"/>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jpeg>
</file>

<file path=ppt/media/image30.png>
</file>

<file path=ppt/media/image31.png>
</file>

<file path=ppt/media/image32.svg>
</file>

<file path=ppt/media/image33.png>
</file>

<file path=ppt/media/image34.svg>
</file>

<file path=ppt/media/image35.png>
</file>

<file path=ppt/media/image36.png>
</file>

<file path=ppt/media/image37.png>
</file>

<file path=ppt/media/image38.png>
</file>

<file path=ppt/media/image39.png>
</file>

<file path=ppt/media/image4.jpeg>
</file>

<file path=ppt/media/image40.jpeg>
</file>

<file path=ppt/media/image41.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6ADA2636-B96E-4A02-B248-13EBA7898C93}" type="datetimeFigureOut">
              <a:rPr lang="en-US" smtClean="0"/>
              <a:t>5/19/2021</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30637C41-411A-401A-96C1-737B479112E4}" type="slidenum">
              <a:rPr lang="en-US" smtClean="0"/>
              <a:t>‹#›</a:t>
            </a:fld>
            <a:endParaRPr lang="en-US"/>
          </a:p>
        </p:txBody>
      </p:sp>
    </p:spTree>
    <p:extLst>
      <p:ext uri="{BB962C8B-B14F-4D97-AF65-F5344CB8AC3E}">
        <p14:creationId xmlns:p14="http://schemas.microsoft.com/office/powerpoint/2010/main" val="6124436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Lynn –</a:t>
            </a:r>
          </a:p>
          <a:p>
            <a:endParaRPr lang="en-US" dirty="0"/>
          </a:p>
          <a:p>
            <a:r>
              <a:rPr lang="en-US" dirty="0"/>
              <a:t>Good evening everyone! Our group will be presenting its findings on the topic of happiness and its contributing factors . We know that everyone wants to be happy, and so we wanted to explore what defined happiness.</a:t>
            </a:r>
          </a:p>
          <a:p>
            <a:endParaRPr lang="en-US" dirty="0"/>
          </a:p>
          <a:p>
            <a:pPr defTabSz="966612">
              <a:defRPr/>
            </a:pPr>
            <a:r>
              <a:rPr lang="en-US" dirty="0"/>
              <a:t>Our group was composed of </a:t>
            </a:r>
            <a:r>
              <a:rPr lang="en" b="1" dirty="0"/>
              <a:t>Assitan Cisse, Diana Borkar, Gloria Yahouedeou, and myself, Merelynn (Lynn) Okang .</a:t>
            </a:r>
            <a:endParaRPr lang="en-US" b="1" dirty="0"/>
          </a:p>
          <a:p>
            <a:endParaRPr lang="en-US" dirty="0"/>
          </a:p>
        </p:txBody>
      </p:sp>
      <p:sp>
        <p:nvSpPr>
          <p:cNvPr id="4" name="Slide Number Placeholder 3"/>
          <p:cNvSpPr>
            <a:spLocks noGrp="1"/>
          </p:cNvSpPr>
          <p:nvPr>
            <p:ph type="sldNum" sz="quarter" idx="5"/>
          </p:nvPr>
        </p:nvSpPr>
        <p:spPr/>
        <p:txBody>
          <a:bodyPr/>
          <a:lstStyle/>
          <a:p>
            <a:fld id="{30637C41-411A-401A-96C1-737B479112E4}" type="slidenum">
              <a:rPr lang="en-US" smtClean="0"/>
              <a:t>1</a:t>
            </a:fld>
            <a:endParaRPr lang="en-US"/>
          </a:p>
        </p:txBody>
      </p:sp>
    </p:spTree>
    <p:extLst>
      <p:ext uri="{BB962C8B-B14F-4D97-AF65-F5344CB8AC3E}">
        <p14:creationId xmlns:p14="http://schemas.microsoft.com/office/powerpoint/2010/main" val="19637638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Diana  -  We split the final data frame by year into 2015 and 2016.</a:t>
            </a:r>
          </a:p>
          <a:p>
            <a:endParaRPr lang="en-US" dirty="0"/>
          </a:p>
          <a:p>
            <a:r>
              <a:rPr lang="en-US" sz="1300" dirty="0"/>
              <a:t>The training for the linear regression model was conducted by fitting the 2015 data to the model, with the features mentioned previously, and then the model to be tested with the 2016 data that the model had not previously seen. Future iterations of training the model can be done by changing the training parameters and/or changing the model features to include different columns, such as and those with a high correlation to the happiness score. </a:t>
            </a:r>
          </a:p>
          <a:p>
            <a:endParaRPr lang="en-US" sz="1300" dirty="0"/>
          </a:p>
          <a:p>
            <a:r>
              <a:rPr lang="en-US" sz="1300" dirty="0"/>
              <a:t>The method of training with 2015 data and testing on 2016 data that the model had not seen before, produced a much higher accuracy score compared to using Scikit-</a:t>
            </a:r>
            <a:r>
              <a:rPr lang="en-US" sz="1300" dirty="0" err="1"/>
              <a:t>Learn's</a:t>
            </a:r>
            <a:r>
              <a:rPr lang="en-US" sz="1300" dirty="0"/>
              <a:t> </a:t>
            </a:r>
            <a:r>
              <a:rPr lang="en-US" sz="1300" dirty="0" err="1"/>
              <a:t>train_test_split</a:t>
            </a:r>
            <a:r>
              <a:rPr lang="en-US" sz="1300" dirty="0"/>
              <a:t> on the whole merged dataset.</a:t>
            </a:r>
            <a:br>
              <a:rPr lang="en-US" dirty="0"/>
            </a:b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30637C41-411A-401A-96C1-737B479112E4}" type="slidenum">
              <a:rPr lang="en-US" smtClean="0"/>
              <a:t>10</a:t>
            </a:fld>
            <a:endParaRPr lang="en-US"/>
          </a:p>
        </p:txBody>
      </p:sp>
    </p:spTree>
    <p:extLst>
      <p:ext uri="{BB962C8B-B14F-4D97-AF65-F5344CB8AC3E}">
        <p14:creationId xmlns:p14="http://schemas.microsoft.com/office/powerpoint/2010/main" val="15382346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612">
              <a:defRPr/>
            </a:pPr>
            <a:r>
              <a:rPr lang="en-US" dirty="0"/>
              <a:t>Diana - </a:t>
            </a:r>
            <a:r>
              <a:rPr lang="en-US" sz="1300" dirty="0"/>
              <a:t>Our machine learning model used the </a:t>
            </a:r>
            <a:r>
              <a:rPr lang="en-US" sz="1300" dirty="0" err="1"/>
              <a:t>sklearn</a:t>
            </a:r>
            <a:r>
              <a:rPr lang="en-US" sz="1300" dirty="0"/>
              <a:t> r2_score, coefficient of determination, to assess the accuracy of the model.  </a:t>
            </a:r>
          </a:p>
          <a:p>
            <a:pPr defTabSz="966612">
              <a:defRPr/>
            </a:pPr>
            <a:endParaRPr lang="en-US" sz="1300" dirty="0"/>
          </a:p>
          <a:p>
            <a:pPr defTabSz="966612">
              <a:defRPr/>
            </a:pPr>
            <a:r>
              <a:rPr lang="en-US" sz="1300" dirty="0"/>
              <a:t>The current r2 score is </a:t>
            </a:r>
            <a:r>
              <a:rPr lang="en-US" sz="1300" b="1" dirty="0"/>
              <a:t>71.7%</a:t>
            </a:r>
            <a:r>
              <a:rPr lang="en-US" sz="1300" dirty="0"/>
              <a:t>, which reveals that nearly 72% of the predicted data fits the linear regression model. This also means that the happiness score is correctly predicted nearly 72% of the time.</a:t>
            </a:r>
          </a:p>
          <a:p>
            <a:pPr defTabSz="966612">
              <a:defRPr/>
            </a:pPr>
            <a:endParaRPr lang="en-US" sz="1300" dirty="0"/>
          </a:p>
          <a:p>
            <a:pPr defTabSz="966612">
              <a:defRPr/>
            </a:pPr>
            <a:r>
              <a:rPr lang="en-US" sz="1300" dirty="0"/>
              <a:t>The current accuracy score can be improved upon, but it remains the most accurate so far, especially compared to alternate features that were tested using </a:t>
            </a:r>
            <a:r>
              <a:rPr lang="en-US" sz="1300" dirty="0" err="1"/>
              <a:t>sklearn's</a:t>
            </a:r>
            <a:r>
              <a:rPr lang="en-US" sz="1300" dirty="0"/>
              <a:t> train-test-split and received accuracy scores under 45%.</a:t>
            </a:r>
          </a:p>
          <a:p>
            <a:endParaRPr lang="en-US" dirty="0"/>
          </a:p>
        </p:txBody>
      </p:sp>
      <p:sp>
        <p:nvSpPr>
          <p:cNvPr id="4" name="Slide Number Placeholder 3"/>
          <p:cNvSpPr>
            <a:spLocks noGrp="1"/>
          </p:cNvSpPr>
          <p:nvPr>
            <p:ph type="sldNum" sz="quarter" idx="5"/>
          </p:nvPr>
        </p:nvSpPr>
        <p:spPr/>
        <p:txBody>
          <a:bodyPr/>
          <a:lstStyle/>
          <a:p>
            <a:fld id="{30637C41-411A-401A-96C1-737B479112E4}" type="slidenum">
              <a:rPr lang="en-US" smtClean="0"/>
              <a:t>11</a:t>
            </a:fld>
            <a:endParaRPr lang="en-US"/>
          </a:p>
        </p:txBody>
      </p:sp>
    </p:spTree>
    <p:extLst>
      <p:ext uri="{BB962C8B-B14F-4D97-AF65-F5344CB8AC3E}">
        <p14:creationId xmlns:p14="http://schemas.microsoft.com/office/powerpoint/2010/main" val="26473823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300" dirty="0"/>
              <a:t>Diana –  This image show the correlation between the happiness score and our features.</a:t>
            </a:r>
          </a:p>
          <a:p>
            <a:endParaRPr lang="en-US" sz="1300" dirty="0"/>
          </a:p>
          <a:p>
            <a:r>
              <a:rPr lang="en-US" sz="1300" dirty="0"/>
              <a:t>We found that there was a strong correlation of between ‘Life Expectancy’ and ‘Happiness Score’, as the score was 0.79, which is closer to the maximum correlation of 1. ‘Rule of Law’ and the ‘Happiness Score’ also are strongly correlated with a score of 0.70.</a:t>
            </a:r>
          </a:p>
          <a:p>
            <a:endParaRPr lang="en-US" sz="1300" dirty="0"/>
          </a:p>
          <a:p>
            <a:r>
              <a:rPr lang="en-US" sz="1300" dirty="0"/>
              <a:t>There was also a strong correlation of 0.81 between ‘Economy GDP per Capita’ and ‘Happiness Score’, and a low correlation of 0.41 between “Freedom of expression” and ‘Happiness Score”, which we were not expecting in our predictions.</a:t>
            </a:r>
          </a:p>
          <a:p>
            <a:endParaRPr lang="en-US" sz="1300" dirty="0"/>
          </a:p>
          <a:p>
            <a:r>
              <a:rPr lang="en-US" sz="1300" dirty="0"/>
              <a:t>The least relevant factors seemed to be religion, generosity, and trust in the government.</a:t>
            </a:r>
            <a:br>
              <a:rPr lang="en-US" sz="1300" dirty="0"/>
            </a:br>
            <a:r>
              <a:rPr lang="en-US" sz="1300" dirty="0"/>
              <a:t> </a:t>
            </a:r>
          </a:p>
        </p:txBody>
      </p:sp>
      <p:sp>
        <p:nvSpPr>
          <p:cNvPr id="4" name="Slide Number Placeholder 3"/>
          <p:cNvSpPr>
            <a:spLocks noGrp="1"/>
          </p:cNvSpPr>
          <p:nvPr>
            <p:ph type="sldNum" sz="quarter" idx="5"/>
          </p:nvPr>
        </p:nvSpPr>
        <p:spPr/>
        <p:txBody>
          <a:bodyPr/>
          <a:lstStyle/>
          <a:p>
            <a:fld id="{30637C41-411A-401A-96C1-737B479112E4}" type="slidenum">
              <a:rPr lang="en-US" smtClean="0"/>
              <a:t>12</a:t>
            </a:fld>
            <a:endParaRPr lang="en-US"/>
          </a:p>
        </p:txBody>
      </p:sp>
    </p:spTree>
    <p:extLst>
      <p:ext uri="{BB962C8B-B14F-4D97-AF65-F5344CB8AC3E}">
        <p14:creationId xmlns:p14="http://schemas.microsoft.com/office/powerpoint/2010/main" val="14496805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Diana – This is a heatmap of the correlation matrix with all the columns. The lighter square are most strongly correlated and the darker squares at the least correlated.</a:t>
            </a:r>
          </a:p>
          <a:p>
            <a:endParaRPr lang="en-US" dirty="0"/>
          </a:p>
          <a:p>
            <a:r>
              <a:rPr lang="en-US" dirty="0"/>
              <a:t>In addition to this visual, we used Tableau to create our dashboard, which Assitan will demonstrate.</a:t>
            </a:r>
          </a:p>
        </p:txBody>
      </p:sp>
      <p:sp>
        <p:nvSpPr>
          <p:cNvPr id="4" name="Slide Number Placeholder 3"/>
          <p:cNvSpPr>
            <a:spLocks noGrp="1"/>
          </p:cNvSpPr>
          <p:nvPr>
            <p:ph type="sldNum" sz="quarter" idx="5"/>
          </p:nvPr>
        </p:nvSpPr>
        <p:spPr/>
        <p:txBody>
          <a:bodyPr/>
          <a:lstStyle/>
          <a:p>
            <a:fld id="{30637C41-411A-401A-96C1-737B479112E4}" type="slidenum">
              <a:rPr lang="en-US" smtClean="0"/>
              <a:t>13</a:t>
            </a:fld>
            <a:endParaRPr lang="en-US"/>
          </a:p>
        </p:txBody>
      </p:sp>
    </p:spTree>
    <p:extLst>
      <p:ext uri="{BB962C8B-B14F-4D97-AF65-F5344CB8AC3E}">
        <p14:creationId xmlns:p14="http://schemas.microsoft.com/office/powerpoint/2010/main" val="20133138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Assitan – Using Tableau, we have been able to visualize a few findings regarding some our initial assumptions and we also picked up a few interesting bit of information.</a:t>
            </a:r>
          </a:p>
          <a:p>
            <a:endParaRPr lang="en-US" dirty="0"/>
          </a:p>
          <a:p>
            <a:r>
              <a:rPr lang="en-US" dirty="0"/>
              <a:t>We created an interactive dashboard that provided the happiness score for each countries across a map, filterable by year, by region, and by rank. We also showed correlation between Economy GDP, Life Expectancy, Freedom of expression and Happiness score. The visuals for the correlation confirm, what Diana shared earlier. There is a strong correlation between Economy GDP, Life Expectancy and the Happiness score, but for freedom of expression there is a lower correlation. </a:t>
            </a:r>
          </a:p>
        </p:txBody>
      </p:sp>
      <p:sp>
        <p:nvSpPr>
          <p:cNvPr id="4" name="Slide Number Placeholder 3"/>
          <p:cNvSpPr>
            <a:spLocks noGrp="1"/>
          </p:cNvSpPr>
          <p:nvPr>
            <p:ph type="sldNum" sz="quarter" idx="5"/>
          </p:nvPr>
        </p:nvSpPr>
        <p:spPr/>
        <p:txBody>
          <a:bodyPr/>
          <a:lstStyle/>
          <a:p>
            <a:fld id="{30637C41-411A-401A-96C1-737B479112E4}" type="slidenum">
              <a:rPr lang="en-US" smtClean="0"/>
              <a:t>14</a:t>
            </a:fld>
            <a:endParaRPr lang="en-US"/>
          </a:p>
        </p:txBody>
      </p:sp>
    </p:spTree>
    <p:extLst>
      <p:ext uri="{BB962C8B-B14F-4D97-AF65-F5344CB8AC3E}">
        <p14:creationId xmlns:p14="http://schemas.microsoft.com/office/powerpoint/2010/main" val="36100833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Lynn – Overall, we were proud of this work, and we were able to apply many of the principles we’ve learned during this bootcamp. However, if we had to do this project over, we would:</a:t>
            </a:r>
          </a:p>
          <a:p>
            <a:pPr marL="181240" indent="-181240">
              <a:buFont typeface="Arial" panose="020B0604020202020204" pitchFamily="34" charset="0"/>
              <a:buChar char="•"/>
            </a:pPr>
            <a:r>
              <a:rPr lang="en-US" dirty="0"/>
              <a:t>Maybe find a Topic that had a less qualitative nature to it. With this topic finding factors with a solid correlation was difficult.</a:t>
            </a:r>
          </a:p>
          <a:p>
            <a:pPr marL="181240" indent="-181240" defTabSz="966612">
              <a:buFont typeface="Arial" panose="020B0604020202020204" pitchFamily="34" charset="0"/>
              <a:buChar char="•"/>
              <a:defRPr/>
            </a:pPr>
            <a:r>
              <a:rPr lang="en-US" dirty="0"/>
              <a:t>Choose a more recent data set</a:t>
            </a:r>
          </a:p>
          <a:p>
            <a:pPr marL="181240" indent="-181240" defTabSz="966612">
              <a:buFont typeface="Arial" panose="020B0604020202020204" pitchFamily="34" charset="0"/>
              <a:buChar char="•"/>
              <a:defRPr/>
            </a:pPr>
            <a:r>
              <a:rPr lang="en-US" dirty="0"/>
              <a:t>Get even more data set to manipulate and use with the machine learning model</a:t>
            </a:r>
          </a:p>
          <a:p>
            <a:pPr marL="181240" indent="-181240" defTabSz="966612">
              <a:buFont typeface="Arial" panose="020B0604020202020204" pitchFamily="34" charset="0"/>
              <a:buChar char="•"/>
              <a:defRPr/>
            </a:pPr>
            <a:r>
              <a:rPr lang="en-US" dirty="0"/>
              <a:t>Get an earlier feedback of dashboard visuals</a:t>
            </a:r>
          </a:p>
          <a:p>
            <a:pPr marL="181240" indent="-181240" defTabSz="966612">
              <a:buFont typeface="Arial" panose="020B0604020202020204" pitchFamily="34" charset="0"/>
              <a:buChar char="•"/>
              <a:defRPr/>
            </a:pPr>
            <a:r>
              <a:rPr lang="en-US" dirty="0"/>
              <a:t>And Try different model to see if the accuracy score would increase</a:t>
            </a:r>
          </a:p>
          <a:p>
            <a:pPr marL="181240" indent="-181240" defTabSz="966612">
              <a:buFont typeface="Arial" panose="020B0604020202020204" pitchFamily="34" charset="0"/>
              <a:buChar char="•"/>
              <a:defRPr/>
            </a:pPr>
            <a:endParaRPr lang="en-US" dirty="0"/>
          </a:p>
          <a:p>
            <a:pPr marL="181240" indent="-18124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30637C41-411A-401A-96C1-737B479112E4}" type="slidenum">
              <a:rPr lang="en-US" smtClean="0"/>
              <a:t>15</a:t>
            </a:fld>
            <a:endParaRPr lang="en-US"/>
          </a:p>
        </p:txBody>
      </p:sp>
    </p:spTree>
    <p:extLst>
      <p:ext uri="{BB962C8B-B14F-4D97-AF65-F5344CB8AC3E}">
        <p14:creationId xmlns:p14="http://schemas.microsoft.com/office/powerpoint/2010/main" val="36763268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chemeClr val="tx2"/>
                </a:solidFill>
              </a:rPr>
              <a:t>Lynn – We started this project with questions about consistency in what determined happiness, whether or not factors such as life expectancy or GDP were the best indicators of happiness and trying to find if we could predict happiness scoring from year to the other.</a:t>
            </a:r>
          </a:p>
          <a:p>
            <a:endParaRPr lang="en-US" b="1" dirty="0">
              <a:solidFill>
                <a:schemeClr val="tx2"/>
              </a:solidFill>
            </a:endParaRPr>
          </a:p>
          <a:p>
            <a:r>
              <a:rPr lang="en-US" b="1" dirty="0">
                <a:solidFill>
                  <a:schemeClr val="tx2"/>
                </a:solidFill>
              </a:rPr>
              <a:t>Through our work, we concluded that happiness is a subjective topic that it is hard to predict, at the very least hard for us to predict. Features have a different weight and importance, for different people in different countries. We logically came to the same conclusion that everyone keeps on saying “everyone has a different definition for happiness”.</a:t>
            </a:r>
          </a:p>
          <a:p>
            <a:endParaRPr lang="en-US" b="1" dirty="0">
              <a:solidFill>
                <a:schemeClr val="tx2"/>
              </a:solidFill>
            </a:endParaRPr>
          </a:p>
          <a:p>
            <a:r>
              <a:rPr lang="en-US" b="1" dirty="0">
                <a:solidFill>
                  <a:schemeClr val="tx2"/>
                </a:solidFill>
              </a:rPr>
              <a:t>Our analysis did show one thing though: life expectancy and a country's GDP are the two features most impactful on happiness. The higher of both these categories were, the higher was the happiness score, so maybe money does make happiness? </a:t>
            </a:r>
          </a:p>
        </p:txBody>
      </p:sp>
      <p:sp>
        <p:nvSpPr>
          <p:cNvPr id="4" name="Slide Number Placeholder 3"/>
          <p:cNvSpPr>
            <a:spLocks noGrp="1"/>
          </p:cNvSpPr>
          <p:nvPr>
            <p:ph type="sldNum" sz="quarter" idx="5"/>
          </p:nvPr>
        </p:nvSpPr>
        <p:spPr/>
        <p:txBody>
          <a:bodyPr/>
          <a:lstStyle/>
          <a:p>
            <a:fld id="{30637C41-411A-401A-96C1-737B479112E4}" type="slidenum">
              <a:rPr lang="en-US" smtClean="0"/>
              <a:t>16</a:t>
            </a:fld>
            <a:endParaRPr lang="en-US"/>
          </a:p>
        </p:txBody>
      </p:sp>
    </p:spTree>
    <p:extLst>
      <p:ext uri="{BB962C8B-B14F-4D97-AF65-F5344CB8AC3E}">
        <p14:creationId xmlns:p14="http://schemas.microsoft.com/office/powerpoint/2010/main" val="22362399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0637C41-411A-401A-96C1-737B479112E4}" type="slidenum">
              <a:rPr lang="en-US" smtClean="0"/>
              <a:t>17</a:t>
            </a:fld>
            <a:endParaRPr lang="en-US"/>
          </a:p>
        </p:txBody>
      </p:sp>
    </p:spTree>
    <p:extLst>
      <p:ext uri="{BB962C8B-B14F-4D97-AF65-F5344CB8AC3E}">
        <p14:creationId xmlns:p14="http://schemas.microsoft.com/office/powerpoint/2010/main" val="7653153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Lynn – We chose the topic of happiness because it was something that we could all agree that we want to be, and also, between you and I, we were out of ideas.</a:t>
            </a:r>
          </a:p>
          <a:p>
            <a:endParaRPr lang="en-US" dirty="0"/>
          </a:p>
          <a:p>
            <a:r>
              <a:rPr lang="en-US" dirty="0"/>
              <a:t>Another reason for choosing this topic was the readily available data set from the World Happiness Report. It was a clean, extensive, and is reputable data set that we could dive in and learn from. </a:t>
            </a:r>
          </a:p>
          <a:p>
            <a:endParaRPr lang="en-US" dirty="0"/>
          </a:p>
          <a:p>
            <a:r>
              <a:rPr lang="en-US" dirty="0"/>
              <a:t>Once we were clear on the topic we wanted to discuss, we had a few predictions of the outcome. From the get-go, we assumed that GDP, would play significantly role but also wanted to consider Life Expectancy and Freedom and how they impacted happiness. </a:t>
            </a:r>
          </a:p>
        </p:txBody>
      </p:sp>
      <p:sp>
        <p:nvSpPr>
          <p:cNvPr id="4" name="Slide Number Placeholder 3"/>
          <p:cNvSpPr>
            <a:spLocks noGrp="1"/>
          </p:cNvSpPr>
          <p:nvPr>
            <p:ph type="sldNum" sz="quarter" idx="5"/>
          </p:nvPr>
        </p:nvSpPr>
        <p:spPr/>
        <p:txBody>
          <a:bodyPr/>
          <a:lstStyle/>
          <a:p>
            <a:fld id="{30637C41-411A-401A-96C1-737B479112E4}" type="slidenum">
              <a:rPr lang="en-US" smtClean="0"/>
              <a:t>2</a:t>
            </a:fld>
            <a:endParaRPr lang="en-US"/>
          </a:p>
        </p:txBody>
      </p:sp>
    </p:spTree>
    <p:extLst>
      <p:ext uri="{BB962C8B-B14F-4D97-AF65-F5344CB8AC3E}">
        <p14:creationId xmlns:p14="http://schemas.microsoft.com/office/powerpoint/2010/main" val="37229959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Lynn – </a:t>
            </a:r>
          </a:p>
          <a:p>
            <a:endParaRPr lang="en-US" dirty="0"/>
          </a:p>
          <a:p>
            <a:pPr>
              <a:buFont typeface="Wingdings" panose="05000000000000000000" pitchFamily="2" charset="2"/>
              <a:buNone/>
            </a:pPr>
            <a:r>
              <a:rPr lang="en-US" dirty="0"/>
              <a:t>As mentioned earlier we predicted that GDP would play a role, but we wanted know how important Life Expectancy &amp; Freedom would contribute to the happiness score. We also intended to use data from 2018 and 2019, so that we could predict the following year happiness score… at least that was the plan.</a:t>
            </a:r>
          </a:p>
          <a:p>
            <a:pPr>
              <a:buFont typeface="Wingdings" panose="05000000000000000000" pitchFamily="2" charset="2"/>
              <a:buNone/>
            </a:pPr>
            <a:endParaRPr lang="en-US" dirty="0"/>
          </a:p>
          <a:p>
            <a:r>
              <a:rPr lang="en-US" dirty="0"/>
              <a:t>In order to address our main questions, we used various data sets from Kaggle and the World Bank. </a:t>
            </a:r>
          </a:p>
          <a:p>
            <a:endParaRPr lang="en-US" dirty="0"/>
          </a:p>
          <a:p>
            <a:r>
              <a:rPr lang="en-US" dirty="0"/>
              <a:t>The main dataset was the World Happiness Report from Kaggle. It is a landmark survey of the state of global happiness. The data set had a collection of indicators on more than 140 countries around the world including happiness rank, happiness score on a scale of 0 to 10, standard error, and more… </a:t>
            </a:r>
          </a:p>
          <a:p>
            <a:endParaRPr lang="en-US" dirty="0"/>
          </a:p>
          <a:p>
            <a:r>
              <a:rPr lang="en-US" dirty="0"/>
              <a:t>We also used the World Bank’s Life Expectancy data set and from Kaggle, the Human Freedom Index.</a:t>
            </a:r>
          </a:p>
          <a:p>
            <a:endParaRPr lang="en-US" dirty="0"/>
          </a:p>
        </p:txBody>
      </p:sp>
      <p:sp>
        <p:nvSpPr>
          <p:cNvPr id="4" name="Slide Number Placeholder 3"/>
          <p:cNvSpPr>
            <a:spLocks noGrp="1"/>
          </p:cNvSpPr>
          <p:nvPr>
            <p:ph type="sldNum" sz="quarter" idx="5"/>
          </p:nvPr>
        </p:nvSpPr>
        <p:spPr/>
        <p:txBody>
          <a:bodyPr/>
          <a:lstStyle/>
          <a:p>
            <a:fld id="{30637C41-411A-401A-96C1-737B479112E4}" type="slidenum">
              <a:rPr lang="en-US" smtClean="0"/>
              <a:t>3</a:t>
            </a:fld>
            <a:endParaRPr lang="en-US"/>
          </a:p>
        </p:txBody>
      </p:sp>
    </p:spTree>
    <p:extLst>
      <p:ext uri="{BB962C8B-B14F-4D97-AF65-F5344CB8AC3E}">
        <p14:creationId xmlns:p14="http://schemas.microsoft.com/office/powerpoint/2010/main" val="37802273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Lynn – To come up with our answers during this project we used:</a:t>
            </a:r>
          </a:p>
          <a:p>
            <a:endParaRPr lang="en-US" dirty="0"/>
          </a:p>
          <a:p>
            <a:pPr marL="181240" indent="-181240">
              <a:buFont typeface="Arial" panose="020B0604020202020204" pitchFamily="34" charset="0"/>
              <a:buChar char="•"/>
            </a:pPr>
            <a:r>
              <a:rPr lang="en-US" dirty="0"/>
              <a:t>Python, </a:t>
            </a:r>
            <a:r>
              <a:rPr lang="en-US" dirty="0" err="1"/>
              <a:t>Jupyter</a:t>
            </a:r>
            <a:r>
              <a:rPr lang="en-US" dirty="0"/>
              <a:t> Notebook, Pandas, </a:t>
            </a:r>
            <a:r>
              <a:rPr lang="en-US" dirty="0" err="1"/>
              <a:t>Scikitlearn</a:t>
            </a:r>
            <a:r>
              <a:rPr lang="en-US" dirty="0"/>
              <a:t>, and Google Collab, to clean the data and create the machine learning model</a:t>
            </a:r>
          </a:p>
          <a:p>
            <a:pPr marL="181240" indent="-181240">
              <a:buFont typeface="Arial" panose="020B0604020202020204" pitchFamily="34" charset="0"/>
              <a:buChar char="•"/>
            </a:pPr>
            <a:endParaRPr lang="en-US" dirty="0"/>
          </a:p>
          <a:p>
            <a:pPr marL="181240" indent="-181240">
              <a:buFont typeface="Arial" panose="020B0604020202020204" pitchFamily="34" charset="0"/>
              <a:buChar char="•"/>
            </a:pPr>
            <a:r>
              <a:rPr lang="en-US" dirty="0"/>
              <a:t>AWS, and Postgres to store the data</a:t>
            </a:r>
          </a:p>
          <a:p>
            <a:pPr marL="181240" indent="-181240">
              <a:buFont typeface="Arial" panose="020B0604020202020204" pitchFamily="34" charset="0"/>
              <a:buChar char="•"/>
            </a:pPr>
            <a:endParaRPr lang="en-US" dirty="0"/>
          </a:p>
          <a:p>
            <a:pPr marL="181240" indent="-181240">
              <a:buFont typeface="Arial" panose="020B0604020202020204" pitchFamily="34" charset="0"/>
              <a:buChar char="•"/>
            </a:pPr>
            <a:r>
              <a:rPr lang="en-US" dirty="0"/>
              <a:t>Tableau to create the dashboard</a:t>
            </a:r>
          </a:p>
          <a:p>
            <a:pPr marL="181240" indent="-181240">
              <a:buFont typeface="Arial" panose="020B0604020202020204" pitchFamily="34" charset="0"/>
              <a:buChar char="•"/>
            </a:pPr>
            <a:endParaRPr lang="en-US" dirty="0"/>
          </a:p>
          <a:p>
            <a:pPr marL="181240" indent="-181240">
              <a:buFont typeface="Arial" panose="020B0604020202020204" pitchFamily="34" charset="0"/>
              <a:buChar char="•"/>
            </a:pPr>
            <a:r>
              <a:rPr lang="en-US" dirty="0"/>
              <a:t>And GitHub to submit our work.</a:t>
            </a:r>
          </a:p>
        </p:txBody>
      </p:sp>
      <p:sp>
        <p:nvSpPr>
          <p:cNvPr id="4" name="Slide Number Placeholder 3"/>
          <p:cNvSpPr>
            <a:spLocks noGrp="1"/>
          </p:cNvSpPr>
          <p:nvPr>
            <p:ph type="sldNum" sz="quarter" idx="5"/>
          </p:nvPr>
        </p:nvSpPr>
        <p:spPr/>
        <p:txBody>
          <a:bodyPr/>
          <a:lstStyle/>
          <a:p>
            <a:fld id="{30637C41-411A-401A-96C1-737B479112E4}" type="slidenum">
              <a:rPr lang="en-US" smtClean="0"/>
              <a:t>4</a:t>
            </a:fld>
            <a:endParaRPr lang="en-US"/>
          </a:p>
        </p:txBody>
      </p:sp>
    </p:spTree>
    <p:extLst>
      <p:ext uri="{BB962C8B-B14F-4D97-AF65-F5344CB8AC3E}">
        <p14:creationId xmlns:p14="http://schemas.microsoft.com/office/powerpoint/2010/main" val="38894991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Gloria – When we started our analysis, we had for goal to align all three data sets on a specific year, such as 2018 and 2019, and we wanted to find the correlation between the features that we identified and the happiness score.</a:t>
            </a:r>
          </a:p>
          <a:p>
            <a:endParaRPr lang="en-US" dirty="0"/>
          </a:p>
          <a:p>
            <a:r>
              <a:rPr lang="en-US" dirty="0"/>
              <a:t>We started by hosting the csv files in AWS, so that we could easily pull information at any time into </a:t>
            </a:r>
            <a:r>
              <a:rPr lang="en-US" dirty="0" err="1"/>
              <a:t>PostgreS</a:t>
            </a:r>
            <a:r>
              <a:rPr lang="en-US" dirty="0"/>
              <a:t> and create the necessary tables we needed.</a:t>
            </a:r>
          </a:p>
          <a:p>
            <a:endParaRPr lang="en-US" dirty="0"/>
          </a:p>
          <a:p>
            <a:r>
              <a:rPr lang="en-US" dirty="0"/>
              <a:t>As we started manipulating the data in </a:t>
            </a:r>
            <a:r>
              <a:rPr lang="en-US" dirty="0" err="1"/>
              <a:t>PGAdmin</a:t>
            </a:r>
            <a:r>
              <a:rPr lang="en-US" dirty="0"/>
              <a:t>, we noticed that each data set had various time range:</a:t>
            </a:r>
          </a:p>
          <a:p>
            <a:pPr lvl="1">
              <a:buFont typeface="Wingdings" panose="05000000000000000000" pitchFamily="2" charset="2"/>
              <a:buChar char="§"/>
            </a:pPr>
            <a:r>
              <a:rPr lang="en-US" b="1" dirty="0"/>
              <a:t>World Happiness Report </a:t>
            </a:r>
            <a:r>
              <a:rPr lang="en-US" dirty="0"/>
              <a:t>data set from </a:t>
            </a:r>
            <a:r>
              <a:rPr lang="en-US" b="1" dirty="0"/>
              <a:t>2015 to 2019</a:t>
            </a:r>
          </a:p>
          <a:p>
            <a:pPr lvl="1">
              <a:buFont typeface="Wingdings" panose="05000000000000000000" pitchFamily="2" charset="2"/>
              <a:buChar char="§"/>
            </a:pPr>
            <a:r>
              <a:rPr lang="en-US" b="1" dirty="0"/>
              <a:t>World Bank Life Expectancy </a:t>
            </a:r>
            <a:r>
              <a:rPr lang="en-US" dirty="0"/>
              <a:t> data set from </a:t>
            </a:r>
            <a:r>
              <a:rPr lang="en-US" b="1" dirty="0"/>
              <a:t>1960 to 2018</a:t>
            </a:r>
          </a:p>
          <a:p>
            <a:pPr lvl="1">
              <a:buFont typeface="Wingdings" panose="05000000000000000000" pitchFamily="2" charset="2"/>
              <a:buChar char="§"/>
            </a:pPr>
            <a:r>
              <a:rPr lang="en-US" b="1" dirty="0"/>
              <a:t>Human Freedom Index </a:t>
            </a:r>
            <a:r>
              <a:rPr lang="en-US" dirty="0"/>
              <a:t>data set from </a:t>
            </a:r>
            <a:r>
              <a:rPr lang="en-US" b="1" dirty="0"/>
              <a:t>2008 to 2016</a:t>
            </a:r>
          </a:p>
          <a:p>
            <a:endParaRPr lang="en-US" dirty="0"/>
          </a:p>
          <a:p>
            <a:r>
              <a:rPr lang="en-US" dirty="0"/>
              <a:t>Additionally, some of the data structure were drastically different from one another with duplicates countries, different countries name formatting </a:t>
            </a:r>
            <a:r>
              <a:rPr lang="en-US" dirty="0" err="1"/>
              <a:t>etc</a:t>
            </a:r>
            <a:r>
              <a:rPr lang="en-US" dirty="0"/>
              <a:t>… We knew that there would be a few changes to the plan that would need to take place. </a:t>
            </a:r>
          </a:p>
          <a:p>
            <a:endParaRPr lang="en-US" dirty="0"/>
          </a:p>
          <a:p>
            <a:r>
              <a:rPr lang="en-US" dirty="0"/>
              <a:t>One of those changes was to now focus on the year 2015 and 2016.</a:t>
            </a:r>
          </a:p>
        </p:txBody>
      </p:sp>
      <p:sp>
        <p:nvSpPr>
          <p:cNvPr id="4" name="Slide Number Placeholder 3"/>
          <p:cNvSpPr>
            <a:spLocks noGrp="1"/>
          </p:cNvSpPr>
          <p:nvPr>
            <p:ph type="sldNum" sz="quarter" idx="5"/>
          </p:nvPr>
        </p:nvSpPr>
        <p:spPr/>
        <p:txBody>
          <a:bodyPr/>
          <a:lstStyle/>
          <a:p>
            <a:fld id="{30637C41-411A-401A-96C1-737B479112E4}" type="slidenum">
              <a:rPr lang="en-US" smtClean="0"/>
              <a:t>5</a:t>
            </a:fld>
            <a:endParaRPr lang="en-US"/>
          </a:p>
        </p:txBody>
      </p:sp>
    </p:spTree>
    <p:extLst>
      <p:ext uri="{BB962C8B-B14F-4D97-AF65-F5344CB8AC3E}">
        <p14:creationId xmlns:p14="http://schemas.microsoft.com/office/powerpoint/2010/main" val="20801294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Gloria – After creating the tables for 2015 and 2016, for each data set, in </a:t>
            </a:r>
            <a:r>
              <a:rPr lang="en-US" dirty="0" err="1"/>
              <a:t>PGAdmin</a:t>
            </a:r>
            <a:r>
              <a:rPr lang="en-US" dirty="0"/>
              <a:t>, and creating a merged table for the data we went to our </a:t>
            </a:r>
            <a:r>
              <a:rPr lang="en-US" dirty="0" err="1"/>
              <a:t>Jupyter</a:t>
            </a:r>
            <a:r>
              <a:rPr lang="en-US" dirty="0"/>
              <a:t> notebook file and started to do a bit of preprocessing using </a:t>
            </a:r>
            <a:r>
              <a:rPr lang="en-US" b="1" dirty="0"/>
              <a:t>psycopg2</a:t>
            </a:r>
            <a:r>
              <a:rPr lang="en-US" dirty="0"/>
              <a:t>. In </a:t>
            </a:r>
            <a:r>
              <a:rPr lang="en-US" dirty="0" err="1"/>
              <a:t>Jupyter</a:t>
            </a:r>
            <a:r>
              <a:rPr lang="en-US" dirty="0"/>
              <a:t> notebook, we connected to Postgres, which had data that was stored on the AWS server, and then we defined data frames using pandas.</a:t>
            </a:r>
          </a:p>
          <a:p>
            <a:endParaRPr lang="en-US" dirty="0"/>
          </a:p>
          <a:p>
            <a:r>
              <a:rPr lang="en-US" dirty="0"/>
              <a:t>All through the preprocessing stage, we systematically cleaned up each of the tables we wanted to use to focus on the minimum required fields to create a merged data set in </a:t>
            </a:r>
            <a:r>
              <a:rPr lang="en-US" dirty="0" err="1"/>
              <a:t>Jupyter</a:t>
            </a:r>
            <a:r>
              <a:rPr lang="en-US" dirty="0"/>
              <a:t> Notebook incorporating:</a:t>
            </a:r>
          </a:p>
          <a:p>
            <a:pPr marL="181240" indent="-181240">
              <a:buFont typeface="Arial" panose="020B0604020202020204" pitchFamily="34" charset="0"/>
              <a:buChar char="•"/>
            </a:pPr>
            <a:r>
              <a:rPr lang="en-US" dirty="0"/>
              <a:t>The same year (2015-2016)</a:t>
            </a:r>
          </a:p>
          <a:p>
            <a:pPr marL="181240" indent="-181240">
              <a:buFont typeface="Arial" panose="020B0604020202020204" pitchFamily="34" charset="0"/>
              <a:buChar char="•"/>
            </a:pPr>
            <a:r>
              <a:rPr lang="en-US" dirty="0"/>
              <a:t>Same country name</a:t>
            </a:r>
          </a:p>
          <a:p>
            <a:pPr marL="181240" indent="-181240">
              <a:buFont typeface="Arial" panose="020B0604020202020204" pitchFamily="34" charset="0"/>
              <a:buChar char="•"/>
            </a:pPr>
            <a:r>
              <a:rPr lang="en-US" dirty="0"/>
              <a:t>Same amount of data with no null or duplicates</a:t>
            </a:r>
          </a:p>
          <a:p>
            <a:pPr marL="181240" indent="-181240">
              <a:buFont typeface="Arial" panose="020B0604020202020204" pitchFamily="34" charset="0"/>
              <a:buChar char="•"/>
            </a:pPr>
            <a:r>
              <a:rPr lang="en-US" dirty="0"/>
              <a:t>Same data type</a:t>
            </a:r>
          </a:p>
          <a:p>
            <a:pPr marL="181240" indent="-181240">
              <a:buFont typeface="Arial" panose="020B0604020202020204" pitchFamily="34" charset="0"/>
              <a:buChar char="•"/>
            </a:pPr>
            <a:endParaRPr lang="en-US" dirty="0"/>
          </a:p>
          <a:p>
            <a:r>
              <a:rPr lang="en-US" dirty="0"/>
              <a:t>First, we cleaned up and merged the 2015 and 2016 world happiness data frame, then did the same for the human freedom index data frame, followed by the life expectancy data frame, and finally we merged all three into one data frame.</a:t>
            </a:r>
          </a:p>
          <a:p>
            <a:endParaRPr lang="en-US" dirty="0"/>
          </a:p>
        </p:txBody>
      </p:sp>
      <p:sp>
        <p:nvSpPr>
          <p:cNvPr id="4" name="Slide Number Placeholder 3"/>
          <p:cNvSpPr>
            <a:spLocks noGrp="1"/>
          </p:cNvSpPr>
          <p:nvPr>
            <p:ph type="sldNum" sz="quarter" idx="5"/>
          </p:nvPr>
        </p:nvSpPr>
        <p:spPr/>
        <p:txBody>
          <a:bodyPr/>
          <a:lstStyle/>
          <a:p>
            <a:fld id="{30637C41-411A-401A-96C1-737B479112E4}" type="slidenum">
              <a:rPr lang="en-US" smtClean="0"/>
              <a:t>6</a:t>
            </a:fld>
            <a:endParaRPr lang="en-US"/>
          </a:p>
        </p:txBody>
      </p:sp>
    </p:spTree>
    <p:extLst>
      <p:ext uri="{BB962C8B-B14F-4D97-AF65-F5344CB8AC3E}">
        <p14:creationId xmlns:p14="http://schemas.microsoft.com/office/powerpoint/2010/main" val="12070253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example of our a final-merge data frame</a:t>
            </a:r>
          </a:p>
        </p:txBody>
      </p:sp>
      <p:sp>
        <p:nvSpPr>
          <p:cNvPr id="4" name="Slide Number Placeholder 3"/>
          <p:cNvSpPr>
            <a:spLocks noGrp="1"/>
          </p:cNvSpPr>
          <p:nvPr>
            <p:ph type="sldNum" sz="quarter" idx="5"/>
          </p:nvPr>
        </p:nvSpPr>
        <p:spPr/>
        <p:txBody>
          <a:bodyPr/>
          <a:lstStyle/>
          <a:p>
            <a:fld id="{30637C41-411A-401A-96C1-737B479112E4}" type="slidenum">
              <a:rPr lang="en-US" smtClean="0"/>
              <a:t>7</a:t>
            </a:fld>
            <a:endParaRPr lang="en-US"/>
          </a:p>
        </p:txBody>
      </p:sp>
    </p:spTree>
    <p:extLst>
      <p:ext uri="{BB962C8B-B14F-4D97-AF65-F5344CB8AC3E}">
        <p14:creationId xmlns:p14="http://schemas.microsoft.com/office/powerpoint/2010/main" val="7614827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612">
              <a:defRPr/>
            </a:pPr>
            <a:r>
              <a:rPr lang="en-US" dirty="0"/>
              <a:t>Gloria - We had 28 columns in our final merged </a:t>
            </a:r>
            <a:r>
              <a:rPr lang="en-US" dirty="0" err="1"/>
              <a:t>dataframe</a:t>
            </a:r>
            <a:r>
              <a:rPr lang="en-US" dirty="0"/>
              <a:t>. Out of those, we were going to pay special attention to Life expectancy, economy </a:t>
            </a:r>
            <a:r>
              <a:rPr lang="en-US" dirty="0" err="1"/>
              <a:t>gdp</a:t>
            </a:r>
            <a:r>
              <a:rPr lang="en-US" dirty="0"/>
              <a:t> per capita, and </a:t>
            </a:r>
            <a:r>
              <a:rPr lang="en-US" dirty="0" err="1"/>
              <a:t>pf_expression</a:t>
            </a:r>
            <a:r>
              <a:rPr lang="en-US" dirty="0"/>
              <a:t> features. We also wanted to see the correlation between all of these features and this data set was going to feed into our machine learning model.</a:t>
            </a:r>
          </a:p>
          <a:p>
            <a:endParaRPr lang="en-US" dirty="0"/>
          </a:p>
        </p:txBody>
      </p:sp>
      <p:sp>
        <p:nvSpPr>
          <p:cNvPr id="4" name="Slide Number Placeholder 3"/>
          <p:cNvSpPr>
            <a:spLocks noGrp="1"/>
          </p:cNvSpPr>
          <p:nvPr>
            <p:ph type="sldNum" sz="quarter" idx="5"/>
          </p:nvPr>
        </p:nvSpPr>
        <p:spPr/>
        <p:txBody>
          <a:bodyPr/>
          <a:lstStyle/>
          <a:p>
            <a:fld id="{30637C41-411A-401A-96C1-737B479112E4}" type="slidenum">
              <a:rPr lang="en-US" smtClean="0"/>
              <a:t>8</a:t>
            </a:fld>
            <a:endParaRPr lang="en-US"/>
          </a:p>
        </p:txBody>
      </p:sp>
    </p:spTree>
    <p:extLst>
      <p:ext uri="{BB962C8B-B14F-4D97-AF65-F5344CB8AC3E}">
        <p14:creationId xmlns:p14="http://schemas.microsoft.com/office/powerpoint/2010/main" val="39090122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300" dirty="0"/>
              <a:t>Diana – For our data, our group chose to use a supervised linear regression machine learning model to predict the happiness score of a country based on the features in the dataset. We needed a supervised model because we knew the outcome and our data was numerical.</a:t>
            </a:r>
          </a:p>
          <a:p>
            <a:endParaRPr lang="en-US" sz="1300" dirty="0"/>
          </a:p>
          <a:p>
            <a:r>
              <a:rPr lang="en-US" sz="1300" dirty="0"/>
              <a:t>The benefits of using a linear regression model are that it will be able to predict the happiness score, a continuous variable, based on the features of the data. A limitation of the linear regression model is that is assumes a linear relationship between the features and target and could miss some outliers or results that are not directly correlated.</a:t>
            </a:r>
          </a:p>
          <a:p>
            <a:pPr defTabSz="966612">
              <a:defRPr/>
            </a:pPr>
            <a:endParaRPr lang="en-US" sz="1300" dirty="0"/>
          </a:p>
          <a:p>
            <a:pPr defTabSz="966612">
              <a:defRPr/>
            </a:pPr>
            <a:r>
              <a:rPr lang="en-US" sz="1300" dirty="0"/>
              <a:t>The target, y, is meant to be the output that the machine learning model will try to predict. For this project, the target was the happiness score, which was created by using just that column from our final data frame. The features for our machine learning model were selected by dropping the year and all columns from the happiness dataset and using all the other columns as features, specifically those from the Life Expectancy and freedom datasets. </a:t>
            </a:r>
          </a:p>
          <a:p>
            <a:pPr defTabSz="966612">
              <a:defRPr/>
            </a:pPr>
            <a:endParaRPr lang="en-US" sz="1300" dirty="0"/>
          </a:p>
          <a:p>
            <a:pPr defTabSz="966612">
              <a:defRPr/>
            </a:pPr>
            <a:r>
              <a:rPr lang="en-US" sz="1300" dirty="0"/>
              <a:t>We had some trial and error to select features with different levels of correlation with the target, but the best results came from using all columns other than those originally used to determine the happiness score in the happiness dataset.</a:t>
            </a:r>
          </a:p>
          <a:p>
            <a:endParaRPr lang="en-US" b="1" dirty="0"/>
          </a:p>
        </p:txBody>
      </p:sp>
      <p:sp>
        <p:nvSpPr>
          <p:cNvPr id="4" name="Slide Number Placeholder 3"/>
          <p:cNvSpPr>
            <a:spLocks noGrp="1"/>
          </p:cNvSpPr>
          <p:nvPr>
            <p:ph type="sldNum" sz="quarter" idx="5"/>
          </p:nvPr>
        </p:nvSpPr>
        <p:spPr/>
        <p:txBody>
          <a:bodyPr/>
          <a:lstStyle/>
          <a:p>
            <a:fld id="{30637C41-411A-401A-96C1-737B479112E4}" type="slidenum">
              <a:rPr lang="en-US" smtClean="0"/>
              <a:t>9</a:t>
            </a:fld>
            <a:endParaRPr lang="en-US"/>
          </a:p>
        </p:txBody>
      </p:sp>
    </p:spTree>
    <p:extLst>
      <p:ext uri="{BB962C8B-B14F-4D97-AF65-F5344CB8AC3E}">
        <p14:creationId xmlns:p14="http://schemas.microsoft.com/office/powerpoint/2010/main" val="36189189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15F1A66-D2B4-4C47-8F3E-2E4D60607987}" type="datetime1">
              <a:rPr lang="en-US" smtClean="0"/>
              <a:t>5/19/2021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12467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1B75C2-A98C-465F-8EAD-6074FF0971EB}" type="datetime1">
              <a:rPr lang="en-US" smtClean="0"/>
              <a:t>5/19/2021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69236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8DB42C2-478F-4BD8-9351-295FFB399898}" type="datetime1">
              <a:rPr lang="en-US" smtClean="0"/>
              <a:t>5/19/2021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026723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B891834-0BB8-4136-94D1-A599549D3C0E}" type="datetime1">
              <a:rPr lang="en-US" smtClean="0"/>
              <a:t>5/19/2021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623485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98DB72B-9325-47D2-9984-58DF5C63013C}" type="datetime1">
              <a:rPr lang="en-US" smtClean="0"/>
              <a:t>5/19/2021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20804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E00EE6A-BC2E-46B1-8F72-E2188B48FB97}" type="datetime1">
              <a:rPr lang="en-US" smtClean="0"/>
              <a:t>5/19/2021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305114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28067EE-8502-4DD4-90E6-0165310AE62F}" type="datetime1">
              <a:rPr lang="en-US" smtClean="0"/>
              <a:t>5/19/2021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68265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50B8032-65EE-4ED4-A13C-3CFF0619FA13}" type="datetime1">
              <a:rPr lang="en-US" smtClean="0"/>
              <a:t>5/19/2021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7816462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CC034081-01CA-444D-84F8-E21ACD500E1A}" type="datetime1">
              <a:rPr lang="en-US" smtClean="0"/>
              <a:t>5/19/2021</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7505550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F7705F6-7223-41E4-9CCE-BCCBFEE598A4}" type="datetime1">
              <a:rPr lang="en-US" smtClean="0"/>
              <a:t>5/19/2021</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767130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D495766-A472-4B60-8F81-167579BD7FD9}" type="datetime1">
              <a:rPr lang="en-US" smtClean="0"/>
              <a:t>5/19/2021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1608359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B5F1291C-5098-48E0-9FB5-A426AE910FA5}" type="datetime1">
              <a:rPr lang="en-US" smtClean="0"/>
              <a:t>5/19/2021</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4B7E4EF-A1BD-40F4-AB7B-04F084DD991D}" type="slidenum">
              <a:rPr lang="en-US" smtClean="0"/>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7567464"/>
      </p:ext>
    </p:extLst>
  </p:cSld>
  <p:clrMap bg1="lt1" tx1="dk1" bg2="lt2" tx2="dk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11.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s://public.tableau.com/profile/assaci#!/vizhome/20152016HappinessData_16213811405580/WorldHappinessAnalysisfor20152016?publish=yes"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hyperlink" Target="https://en.wikipedia.org/wiki/File:Tableau_Logo.png" TargetMode="External"/><Relationship Id="rId5" Type="http://schemas.openxmlformats.org/officeDocument/2006/relationships/image" Target="../media/image14.png"/><Relationship Id="rId4" Type="http://schemas.openxmlformats.org/officeDocument/2006/relationships/image" Target="../media/image38.png"/></Relationships>
</file>

<file path=ppt/slides/_rels/slide1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www.eoi.es/blogs/embasev/2015/04/09/equipo-en-8-palabras/"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cajun497.deviantart.com/art/Balloons-84938834"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8" Type="http://schemas.openxmlformats.org/officeDocument/2006/relationships/hyperlink" Target="https://en.wikipedia.org/wiki/Kaggle" TargetMode="External"/><Relationship Id="rId3" Type="http://schemas.openxmlformats.org/officeDocument/2006/relationships/hyperlink" Target="https://www.kaggle.com/unsdsn/world-happiness" TargetMode="External"/><Relationship Id="rId7" Type="http://schemas.microsoft.com/office/2007/relationships/hdphoto" Target="../media/hdphoto1.wdp"/><Relationship Id="rId2" Type="http://schemas.openxmlformats.org/officeDocument/2006/relationships/notesSlide" Target="../notesSlides/notesSlide3.xml"/><Relationship Id="rId1" Type="http://schemas.openxmlformats.org/officeDocument/2006/relationships/slideLayout" Target="../slideLayouts/slideLayout8.xml"/><Relationship Id="rId6" Type="http://schemas.openxmlformats.org/officeDocument/2006/relationships/image" Target="../media/image5.png"/><Relationship Id="rId5" Type="http://schemas.openxmlformats.org/officeDocument/2006/relationships/hyperlink" Target="https://www.kaggle.com/gsutters/the-human-freedom-index" TargetMode="External"/><Relationship Id="rId10" Type="http://schemas.openxmlformats.org/officeDocument/2006/relationships/hyperlink" Target="https://www.booksprints.net/" TargetMode="External"/><Relationship Id="rId4" Type="http://schemas.openxmlformats.org/officeDocument/2006/relationships/hyperlink" Target="https://data.worldbank.org/indicator/SP.DYN.LE00.IN" TargetMode="External"/><Relationship Id="rId9"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3.png"/><Relationship Id="rId18" Type="http://schemas.openxmlformats.org/officeDocument/2006/relationships/hyperlink" Target="https://pngimg.com/download/73352" TargetMode="External"/><Relationship Id="rId3" Type="http://schemas.openxmlformats.org/officeDocument/2006/relationships/diagramData" Target="../diagrams/data1.xml"/><Relationship Id="rId21" Type="http://schemas.openxmlformats.org/officeDocument/2006/relationships/hyperlink" Target="https://en.wikipedia.org/wiki/Scikit-learn" TargetMode="External"/><Relationship Id="rId7" Type="http://schemas.microsoft.com/office/2007/relationships/diagramDrawing" Target="../diagrams/drawing1.xml"/><Relationship Id="rId12" Type="http://schemas.openxmlformats.org/officeDocument/2006/relationships/hyperlink" Target="https://about.gitlab.com/solutions/aws/" TargetMode="External"/><Relationship Id="rId17" Type="http://schemas.openxmlformats.org/officeDocument/2006/relationships/image" Target="../media/image15.png"/><Relationship Id="rId2" Type="http://schemas.openxmlformats.org/officeDocument/2006/relationships/notesSlide" Target="../notesSlides/notesSlide4.xml"/><Relationship Id="rId16" Type="http://schemas.openxmlformats.org/officeDocument/2006/relationships/hyperlink" Target="https://en.wikipedia.org/wiki/File:Tableau_Logo.png" TargetMode="External"/><Relationship Id="rId20"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image" Target="../media/image12.png"/><Relationship Id="rId5" Type="http://schemas.openxmlformats.org/officeDocument/2006/relationships/diagramQuickStyle" Target="../diagrams/quickStyle1.xml"/><Relationship Id="rId15" Type="http://schemas.openxmlformats.org/officeDocument/2006/relationships/image" Target="../media/image14.png"/><Relationship Id="rId10" Type="http://schemas.openxmlformats.org/officeDocument/2006/relationships/image" Target="../media/image11.png"/><Relationship Id="rId19" Type="http://schemas.openxmlformats.org/officeDocument/2006/relationships/hyperlink" Target="https://creativecommons.org/licenses/by-nc/3.0/" TargetMode="External"/><Relationship Id="rId4" Type="http://schemas.openxmlformats.org/officeDocument/2006/relationships/diagramLayout" Target="../diagrams/layout1.xml"/><Relationship Id="rId9" Type="http://schemas.openxmlformats.org/officeDocument/2006/relationships/hyperlink" Target="https://en.wikipedia.org/wiki/Pandas_%28software%29" TargetMode="External"/><Relationship Id="rId14" Type="http://schemas.openxmlformats.org/officeDocument/2006/relationships/hyperlink" Target="https://opensource.com/article/17/2/six-open-source-brands"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99000"/>
                <a:satMod val="140000"/>
              </a:schemeClr>
            </a:gs>
            <a:gs pos="65000">
              <a:schemeClr val="bg2">
                <a:tint val="100000"/>
                <a:shade val="80000"/>
                <a:satMod val="130000"/>
              </a:schemeClr>
            </a:gs>
            <a:gs pos="100000">
              <a:schemeClr val="bg2">
                <a:tint val="100000"/>
                <a:shade val="48000"/>
                <a:satMod val="120000"/>
              </a:schemeClr>
            </a:gs>
          </a:gsLst>
          <a:lin ang="16200000" scaled="0"/>
        </a:gradFill>
        <a:effectLst/>
      </p:bgPr>
    </p:bg>
    <p:spTree>
      <p:nvGrpSpPr>
        <p:cNvPr id="1" name=""/>
        <p:cNvGrpSpPr/>
        <p:nvPr/>
      </p:nvGrpSpPr>
      <p:grpSpPr>
        <a:xfrm>
          <a:off x="0" y="0"/>
          <a:ext cx="0" cy="0"/>
          <a:chOff x="0" y="0"/>
          <a:chExt cx="0" cy="0"/>
        </a:xfrm>
      </p:grpSpPr>
      <p:pic>
        <p:nvPicPr>
          <p:cNvPr id="5" name="Picture 4" descr="abstract image">
            <a:extLst>
              <a:ext uri="{FF2B5EF4-FFF2-40B4-BE49-F238E27FC236}">
                <a16:creationId xmlns:a16="http://schemas.microsoft.com/office/drawing/2014/main" id="{6D3BA21E-E6C8-4E14-8E53-C5DF567E9DFF}"/>
              </a:ext>
            </a:extLst>
          </p:cNvPr>
          <p:cNvPicPr>
            <a:picLocks noChangeAspect="1"/>
          </p:cNvPicPr>
          <p:nvPr/>
        </p:nvPicPr>
        <p:blipFill rotWithShape="1">
          <a:blip r:embed="rId3">
            <a:duotone>
              <a:prstClr val="black"/>
              <a:schemeClr val="tx2">
                <a:tint val="45000"/>
                <a:satMod val="400000"/>
              </a:schemeClr>
            </a:duotone>
            <a:alphaModFix amt="40000"/>
            <a:extLst>
              <a:ext uri="{28A0092B-C50C-407E-A947-70E740481C1C}">
                <a14:useLocalDpi xmlns:a14="http://schemas.microsoft.com/office/drawing/2010/main" val="0"/>
              </a:ext>
            </a:extLst>
          </a:blip>
          <a:srcRect/>
          <a:stretch/>
        </p:blipFill>
        <p:spPr>
          <a:xfrm>
            <a:off x="20" y="10"/>
            <a:ext cx="12191979" cy="6857990"/>
          </a:xfrm>
          <a:prstGeom prst="rect">
            <a:avLst/>
          </a:prstGeom>
        </p:spPr>
      </p:pic>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1097280" y="758952"/>
            <a:ext cx="10058400" cy="3566160"/>
          </a:xfrm>
        </p:spPr>
        <p:txBody>
          <a:bodyPr>
            <a:normAutofit/>
          </a:bodyPr>
          <a:lstStyle/>
          <a:p>
            <a:r>
              <a:rPr lang="en-US"/>
              <a:t>What contributes to Happiness?</a:t>
            </a:r>
            <a:endParaRPr lang="en-US" dirty="0"/>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1100051" y="4455621"/>
            <a:ext cx="10058400" cy="1143000"/>
          </a:xfrm>
        </p:spPr>
        <p:txBody>
          <a:bodyPr>
            <a:normAutofit/>
          </a:bodyPr>
          <a:lstStyle/>
          <a:p>
            <a:pPr lvl="0">
              <a:spcBef>
                <a:spcPts val="0"/>
              </a:spcBef>
              <a:spcAft>
                <a:spcPts val="600"/>
              </a:spcAft>
              <a:buClr>
                <a:srgbClr val="000000"/>
              </a:buClr>
              <a:buSzPts val="213"/>
            </a:pPr>
            <a:r>
              <a:rPr lang="en-US" sz="1500" dirty="0"/>
              <a:t>Happiness and its contributing factors</a:t>
            </a:r>
          </a:p>
          <a:p>
            <a:pPr lvl="0">
              <a:spcBef>
                <a:spcPts val="0"/>
              </a:spcBef>
              <a:spcAft>
                <a:spcPts val="600"/>
              </a:spcAft>
              <a:buClr>
                <a:srgbClr val="000000"/>
              </a:buClr>
              <a:buSzPts val="213"/>
            </a:pPr>
            <a:r>
              <a:rPr lang="en-US" sz="1500" dirty="0"/>
              <a:t>By</a:t>
            </a:r>
          </a:p>
          <a:p>
            <a:pPr lvl="0">
              <a:spcBef>
                <a:spcPts val="0"/>
              </a:spcBef>
              <a:spcAft>
                <a:spcPts val="600"/>
              </a:spcAft>
              <a:buClr>
                <a:srgbClr val="000000"/>
              </a:buClr>
              <a:buSzPts val="213"/>
            </a:pPr>
            <a:r>
              <a:rPr lang="en" sz="1500" b="1" dirty="0"/>
              <a:t>Assitan Cisse, Diana Borkar, Merelynn (Lynn) Okang  &amp; Gloria Yahouedeou</a:t>
            </a:r>
            <a:endParaRPr lang="en-US" sz="1500" b="1" dirty="0"/>
          </a:p>
        </p:txBody>
      </p:sp>
      <p:cxnSp>
        <p:nvCxnSpPr>
          <p:cNvPr id="10" name="Straight Connector 9">
            <a:extLst>
              <a:ext uri="{FF2B5EF4-FFF2-40B4-BE49-F238E27FC236}">
                <a16:creationId xmlns:a16="http://schemas.microsoft.com/office/drawing/2014/main" id="{0268177E-1445-4DCF-955D-1CAE9B76FFD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2">
                <a:alpha val="80000"/>
              </a:schemeClr>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85D52B88-A4AE-4B06-AEFC-8E492B9039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CFD6FA94-0FE6-4CC5-BC1A-1F4780CDAE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Slide Number Placeholder 5">
            <a:extLst>
              <a:ext uri="{FF2B5EF4-FFF2-40B4-BE49-F238E27FC236}">
                <a16:creationId xmlns:a16="http://schemas.microsoft.com/office/drawing/2014/main" id="{FCE110A9-4809-48E8-9FE9-E0F934C20F4D}"/>
              </a:ext>
            </a:extLst>
          </p:cNvPr>
          <p:cNvSpPr>
            <a:spLocks noGrp="1"/>
          </p:cNvSpPr>
          <p:nvPr>
            <p:ph type="sldNum" sz="quarter" idx="12"/>
          </p:nvPr>
        </p:nvSpPr>
        <p:spPr/>
        <p:txBody>
          <a:bodyPr/>
          <a:lstStyle/>
          <a:p>
            <a:fld id="{34B7E4EF-A1BD-40F4-AB7B-04F084DD991D}" type="slidenum">
              <a:rPr lang="en-US" smtClean="0"/>
              <a:t>1</a:t>
            </a:fld>
            <a:endParaRPr lang="en-US" dirty="0"/>
          </a:p>
        </p:txBody>
      </p:sp>
    </p:spTree>
    <p:extLst>
      <p:ext uri="{BB962C8B-B14F-4D97-AF65-F5344CB8AC3E}">
        <p14:creationId xmlns:p14="http://schemas.microsoft.com/office/powerpoint/2010/main" val="173669318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F83BAE65-D215-4292-9498-D9610AC2C6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253BB4CE-7179-401B-ABCE-9D02B4566138}"/>
              </a:ext>
            </a:extLst>
          </p:cNvPr>
          <p:cNvSpPr>
            <a:spLocks noGrp="1"/>
          </p:cNvSpPr>
          <p:nvPr>
            <p:ph type="title"/>
          </p:nvPr>
        </p:nvSpPr>
        <p:spPr>
          <a:xfrm>
            <a:off x="7859485" y="634946"/>
            <a:ext cx="3690257" cy="1450757"/>
          </a:xfrm>
        </p:spPr>
        <p:txBody>
          <a:bodyPr>
            <a:normAutofit/>
          </a:bodyPr>
          <a:lstStyle/>
          <a:p>
            <a:r>
              <a:rPr lang="en-US" dirty="0"/>
              <a:t>Split train and test</a:t>
            </a:r>
          </a:p>
        </p:txBody>
      </p:sp>
      <p:pic>
        <p:nvPicPr>
          <p:cNvPr id="7" name="Picture 6">
            <a:extLst>
              <a:ext uri="{FF2B5EF4-FFF2-40B4-BE49-F238E27FC236}">
                <a16:creationId xmlns:a16="http://schemas.microsoft.com/office/drawing/2014/main" id="{BCDBED6A-4E6F-416C-A1C2-3F19E49487D5}"/>
              </a:ext>
            </a:extLst>
          </p:cNvPr>
          <p:cNvPicPr>
            <a:picLocks noChangeAspect="1"/>
          </p:cNvPicPr>
          <p:nvPr/>
        </p:nvPicPr>
        <p:blipFill>
          <a:blip r:embed="rId3"/>
          <a:stretch>
            <a:fillRect/>
          </a:stretch>
        </p:blipFill>
        <p:spPr>
          <a:xfrm>
            <a:off x="474841" y="2344427"/>
            <a:ext cx="6909801" cy="3748566"/>
          </a:xfrm>
          <a:prstGeom prst="rect">
            <a:avLst/>
          </a:prstGeom>
          <a:ln>
            <a:noFill/>
          </a:ln>
          <a:effectLst>
            <a:outerShdw blurRad="292100" dist="139700" dir="2700000" algn="tl" rotWithShape="0">
              <a:srgbClr val="333333">
                <a:alpha val="65000"/>
              </a:srgbClr>
            </a:outerShdw>
          </a:effectLst>
        </p:spPr>
      </p:pic>
      <p:cxnSp>
        <p:nvCxnSpPr>
          <p:cNvPr id="14" name="Straight Connector 13">
            <a:extLst>
              <a:ext uri="{FF2B5EF4-FFF2-40B4-BE49-F238E27FC236}">
                <a16:creationId xmlns:a16="http://schemas.microsoft.com/office/drawing/2014/main" id="{5C99ACED-3F9B-471D-97BC-E5D2D2319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D263DF51-C371-4981-BF4B-6AC4D8D56B0F}"/>
              </a:ext>
            </a:extLst>
          </p:cNvPr>
          <p:cNvSpPr>
            <a:spLocks noGrp="1"/>
          </p:cNvSpPr>
          <p:nvPr>
            <p:ph idx="1"/>
          </p:nvPr>
        </p:nvSpPr>
        <p:spPr>
          <a:xfrm>
            <a:off x="7859485" y="2198914"/>
            <a:ext cx="3690257" cy="3670180"/>
          </a:xfrm>
        </p:spPr>
        <p:txBody>
          <a:bodyPr>
            <a:normAutofit/>
          </a:bodyPr>
          <a:lstStyle/>
          <a:p>
            <a:pPr lvl="1">
              <a:buFont typeface="Wingdings" panose="05000000000000000000" pitchFamily="2" charset="2"/>
              <a:buChar char="§"/>
            </a:pPr>
            <a:r>
              <a:rPr lang="en-US" dirty="0"/>
              <a:t>Trained on 2015 data</a:t>
            </a:r>
          </a:p>
          <a:p>
            <a:pPr lvl="1">
              <a:buFont typeface="Wingdings" panose="05000000000000000000" pitchFamily="2" charset="2"/>
              <a:buChar char="§"/>
            </a:pPr>
            <a:r>
              <a:rPr lang="en-US" dirty="0"/>
              <a:t>Tested on 2016 data</a:t>
            </a:r>
          </a:p>
          <a:p>
            <a:endParaRPr lang="en-US" dirty="0"/>
          </a:p>
        </p:txBody>
      </p:sp>
      <p:sp>
        <p:nvSpPr>
          <p:cNvPr id="16" name="Rectangle 15">
            <a:extLst>
              <a:ext uri="{FF2B5EF4-FFF2-40B4-BE49-F238E27FC236}">
                <a16:creationId xmlns:a16="http://schemas.microsoft.com/office/drawing/2014/main" id="{86C05757-249C-4F2B-B326-B940FDD9C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EE922679-5189-4C5C-9FBB-6839F89C66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3" name="Picture 12">
            <a:extLst>
              <a:ext uri="{FF2B5EF4-FFF2-40B4-BE49-F238E27FC236}">
                <a16:creationId xmlns:a16="http://schemas.microsoft.com/office/drawing/2014/main" id="{9ABFD84C-7DFF-4D57-92B8-3153B8A09BF0}"/>
              </a:ext>
            </a:extLst>
          </p:cNvPr>
          <p:cNvPicPr>
            <a:picLocks noChangeAspect="1"/>
          </p:cNvPicPr>
          <p:nvPr/>
        </p:nvPicPr>
        <p:blipFill>
          <a:blip r:embed="rId4"/>
          <a:stretch>
            <a:fillRect/>
          </a:stretch>
        </p:blipFill>
        <p:spPr>
          <a:xfrm>
            <a:off x="474841" y="457199"/>
            <a:ext cx="6909801" cy="1332411"/>
          </a:xfrm>
          <a:prstGeom prst="rect">
            <a:avLst/>
          </a:prstGeom>
          <a:ln>
            <a:noFill/>
          </a:ln>
          <a:effectLst>
            <a:outerShdw blurRad="292100" dist="139700" dir="2700000" algn="tl" rotWithShape="0">
              <a:srgbClr val="333333">
                <a:alpha val="65000"/>
              </a:srgbClr>
            </a:outerShdw>
          </a:effectLst>
        </p:spPr>
      </p:pic>
      <p:sp>
        <p:nvSpPr>
          <p:cNvPr id="3" name="Slide Number Placeholder 2">
            <a:extLst>
              <a:ext uri="{FF2B5EF4-FFF2-40B4-BE49-F238E27FC236}">
                <a16:creationId xmlns:a16="http://schemas.microsoft.com/office/drawing/2014/main" id="{44739422-FAC1-4453-84F6-E8A2FADCB520}"/>
              </a:ext>
            </a:extLst>
          </p:cNvPr>
          <p:cNvSpPr>
            <a:spLocks noGrp="1"/>
          </p:cNvSpPr>
          <p:nvPr>
            <p:ph type="sldNum" sz="quarter" idx="12"/>
          </p:nvPr>
        </p:nvSpPr>
        <p:spPr/>
        <p:txBody>
          <a:bodyPr/>
          <a:lstStyle/>
          <a:p>
            <a:fld id="{34B7E4EF-A1BD-40F4-AB7B-04F084DD991D}" type="slidenum">
              <a:rPr lang="en-US" smtClean="0"/>
              <a:t>10</a:t>
            </a:fld>
            <a:endParaRPr lang="en-US" dirty="0"/>
          </a:p>
        </p:txBody>
      </p:sp>
    </p:spTree>
    <p:extLst>
      <p:ext uri="{BB962C8B-B14F-4D97-AF65-F5344CB8AC3E}">
        <p14:creationId xmlns:p14="http://schemas.microsoft.com/office/powerpoint/2010/main" val="304057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1D2B7-B7DC-47A2-A375-8416D5716E05}"/>
              </a:ext>
            </a:extLst>
          </p:cNvPr>
          <p:cNvSpPr>
            <a:spLocks noGrp="1"/>
          </p:cNvSpPr>
          <p:nvPr>
            <p:ph type="title"/>
          </p:nvPr>
        </p:nvSpPr>
        <p:spPr/>
        <p:txBody>
          <a:bodyPr/>
          <a:lstStyle/>
          <a:p>
            <a:r>
              <a:rPr lang="en-US" dirty="0"/>
              <a:t>Accuracy Score</a:t>
            </a:r>
          </a:p>
        </p:txBody>
      </p:sp>
      <p:graphicFrame>
        <p:nvGraphicFramePr>
          <p:cNvPr id="14" name="Content Placeholder 9">
            <a:extLst>
              <a:ext uri="{FF2B5EF4-FFF2-40B4-BE49-F238E27FC236}">
                <a16:creationId xmlns:a16="http://schemas.microsoft.com/office/drawing/2014/main" id="{97A02C76-BB46-48A0-A258-EBF115AF70BC}"/>
              </a:ext>
            </a:extLst>
          </p:cNvPr>
          <p:cNvGraphicFramePr>
            <a:graphicFrameLocks noGrp="1"/>
          </p:cNvGraphicFramePr>
          <p:nvPr>
            <p:ph sz="half" idx="1"/>
            <p:extLst>
              <p:ext uri="{D42A27DB-BD31-4B8C-83A1-F6EECF244321}">
                <p14:modId xmlns:p14="http://schemas.microsoft.com/office/powerpoint/2010/main" val="3250654070"/>
              </p:ext>
            </p:extLst>
          </p:nvPr>
        </p:nvGraphicFramePr>
        <p:xfrm>
          <a:off x="1097278" y="1845734"/>
          <a:ext cx="4937760" cy="40233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lide Number Placeholder 3">
            <a:extLst>
              <a:ext uri="{FF2B5EF4-FFF2-40B4-BE49-F238E27FC236}">
                <a16:creationId xmlns:a16="http://schemas.microsoft.com/office/drawing/2014/main" id="{69C2025F-83F1-4048-9E86-9ECF7B4C7E10}"/>
              </a:ext>
            </a:extLst>
          </p:cNvPr>
          <p:cNvSpPr>
            <a:spLocks noGrp="1"/>
          </p:cNvSpPr>
          <p:nvPr>
            <p:ph type="sldNum" sz="quarter" idx="12"/>
          </p:nvPr>
        </p:nvSpPr>
        <p:spPr/>
        <p:txBody>
          <a:bodyPr/>
          <a:lstStyle/>
          <a:p>
            <a:fld id="{34B7E4EF-A1BD-40F4-AB7B-04F084DD991D}" type="slidenum">
              <a:rPr lang="en-US" smtClean="0"/>
              <a:t>11</a:t>
            </a:fld>
            <a:endParaRPr lang="en-US" dirty="0"/>
          </a:p>
        </p:txBody>
      </p:sp>
      <p:pic>
        <p:nvPicPr>
          <p:cNvPr id="6" name="Content Placeholder 5">
            <a:extLst>
              <a:ext uri="{FF2B5EF4-FFF2-40B4-BE49-F238E27FC236}">
                <a16:creationId xmlns:a16="http://schemas.microsoft.com/office/drawing/2014/main" id="{DAA9B5B6-39C9-4381-8386-7FA415F67D7C}"/>
              </a:ext>
            </a:extLst>
          </p:cNvPr>
          <p:cNvPicPr>
            <a:picLocks noGrp="1" noChangeAspect="1"/>
          </p:cNvPicPr>
          <p:nvPr>
            <p:ph sz="half" idx="2"/>
          </p:nvPr>
        </p:nvPicPr>
        <p:blipFill>
          <a:blip r:embed="rId8"/>
          <a:stretch>
            <a:fillRect/>
          </a:stretch>
        </p:blipFill>
        <p:spPr>
          <a:xfrm>
            <a:off x="6818815" y="2572133"/>
            <a:ext cx="4569955" cy="171373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062813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Rectangle 53">
            <a:extLst>
              <a:ext uri="{FF2B5EF4-FFF2-40B4-BE49-F238E27FC236}">
                <a16:creationId xmlns:a16="http://schemas.microsoft.com/office/drawing/2014/main" id="{3CFC9789-57F4-4B9C-ABAA-6F7C8BADCA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 name="Rectangle 55">
            <a:extLst>
              <a:ext uri="{FF2B5EF4-FFF2-40B4-BE49-F238E27FC236}">
                <a16:creationId xmlns:a16="http://schemas.microsoft.com/office/drawing/2014/main" id="{9B54F538-07DE-4652-B506-5D16E3EBBB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58" name="Straight Connector 57">
            <a:extLst>
              <a:ext uri="{FF2B5EF4-FFF2-40B4-BE49-F238E27FC236}">
                <a16:creationId xmlns:a16="http://schemas.microsoft.com/office/drawing/2014/main" id="{03D56195-A6AC-4958-8B87-F7D009353E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60" name="Rectangle 59">
            <a:extLst>
              <a:ext uri="{FF2B5EF4-FFF2-40B4-BE49-F238E27FC236}">
                <a16:creationId xmlns:a16="http://schemas.microsoft.com/office/drawing/2014/main" id="{038B8727-D318-4B70-B353-C390602FF3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1B0C8367-28B6-4EF1-B182-01BEC9872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itle 5">
            <a:extLst>
              <a:ext uri="{FF2B5EF4-FFF2-40B4-BE49-F238E27FC236}">
                <a16:creationId xmlns:a16="http://schemas.microsoft.com/office/drawing/2014/main" id="{094CEEF9-95E5-42F1-A5CE-E5C925ADE417}"/>
              </a:ext>
            </a:extLst>
          </p:cNvPr>
          <p:cNvSpPr>
            <a:spLocks noGrp="1"/>
          </p:cNvSpPr>
          <p:nvPr>
            <p:ph type="title"/>
          </p:nvPr>
        </p:nvSpPr>
        <p:spPr>
          <a:xfrm>
            <a:off x="492370" y="516835"/>
            <a:ext cx="3084844" cy="2103875"/>
          </a:xfrm>
        </p:spPr>
        <p:txBody>
          <a:bodyPr vert="horz" lIns="91440" tIns="45720" rIns="91440" bIns="45720" rtlCol="0" anchor="b">
            <a:normAutofit/>
          </a:bodyPr>
          <a:lstStyle/>
          <a:p>
            <a:r>
              <a:rPr lang="en-US"/>
              <a:t>Data Analysis &amp; Correlation Matrix</a:t>
            </a:r>
            <a:endParaRPr lang="en-US" dirty="0"/>
          </a:p>
        </p:txBody>
      </p:sp>
      <p:sp>
        <p:nvSpPr>
          <p:cNvPr id="64" name="Rectangle 63">
            <a:extLst>
              <a:ext uri="{FF2B5EF4-FFF2-40B4-BE49-F238E27FC236}">
                <a16:creationId xmlns:a16="http://schemas.microsoft.com/office/drawing/2014/main" id="{649E3F4C-17F5-49E4-B05F-80C6B348A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lide Number Placeholder 2">
            <a:extLst>
              <a:ext uri="{FF2B5EF4-FFF2-40B4-BE49-F238E27FC236}">
                <a16:creationId xmlns:a16="http://schemas.microsoft.com/office/drawing/2014/main" id="{DEF12DE5-53B6-4DDF-AB7E-B01DF6E29221}"/>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defTabSz="914400">
              <a:spcAft>
                <a:spcPts val="600"/>
              </a:spcAft>
            </a:pPr>
            <a:fld id="{34B7E4EF-A1BD-40F4-AB7B-04F084DD991D}" type="slidenum">
              <a:rPr lang="en-US" smtClean="0">
                <a:solidFill>
                  <a:schemeClr val="tx2"/>
                </a:solidFill>
              </a:rPr>
              <a:pPr defTabSz="914400">
                <a:spcAft>
                  <a:spcPts val="600"/>
                </a:spcAft>
              </a:pPr>
              <a:t>12</a:t>
            </a:fld>
            <a:endParaRPr lang="en-US">
              <a:solidFill>
                <a:schemeClr val="tx2"/>
              </a:solidFill>
            </a:endParaRPr>
          </a:p>
        </p:txBody>
      </p:sp>
      <p:grpSp>
        <p:nvGrpSpPr>
          <p:cNvPr id="7" name="Group 6">
            <a:extLst>
              <a:ext uri="{FF2B5EF4-FFF2-40B4-BE49-F238E27FC236}">
                <a16:creationId xmlns:a16="http://schemas.microsoft.com/office/drawing/2014/main" id="{DFD27781-9427-4AA1-A102-EA5124B83BCA}"/>
              </a:ext>
            </a:extLst>
          </p:cNvPr>
          <p:cNvGrpSpPr/>
          <p:nvPr/>
        </p:nvGrpSpPr>
        <p:grpSpPr>
          <a:xfrm>
            <a:off x="6374959" y="640080"/>
            <a:ext cx="3532198" cy="5577840"/>
            <a:chOff x="6279835" y="483242"/>
            <a:chExt cx="3726276" cy="5884316"/>
          </a:xfrm>
        </p:grpSpPr>
        <p:grpSp>
          <p:nvGrpSpPr>
            <p:cNvPr id="5" name="Group 4">
              <a:extLst>
                <a:ext uri="{FF2B5EF4-FFF2-40B4-BE49-F238E27FC236}">
                  <a16:creationId xmlns:a16="http://schemas.microsoft.com/office/drawing/2014/main" id="{5167A1CA-C400-4F52-AA68-B2972A9837E5}"/>
                </a:ext>
              </a:extLst>
            </p:cNvPr>
            <p:cNvGrpSpPr/>
            <p:nvPr/>
          </p:nvGrpSpPr>
          <p:grpSpPr>
            <a:xfrm>
              <a:off x="6284282" y="483242"/>
              <a:ext cx="3721829" cy="5884316"/>
              <a:chOff x="6284282" y="483242"/>
              <a:chExt cx="3721829" cy="5884316"/>
            </a:xfrm>
          </p:grpSpPr>
          <p:pic>
            <p:nvPicPr>
              <p:cNvPr id="2" name="Picture 1" descr="Table&#10;&#10;Description automatically generated">
                <a:extLst>
                  <a:ext uri="{FF2B5EF4-FFF2-40B4-BE49-F238E27FC236}">
                    <a16:creationId xmlns:a16="http://schemas.microsoft.com/office/drawing/2014/main" id="{5F6B5BF6-F8C8-4B9A-999D-97AACA930C90}"/>
                  </a:ext>
                </a:extLst>
              </p:cNvPr>
              <p:cNvPicPr>
                <a:picLocks noChangeAspect="1"/>
              </p:cNvPicPr>
              <p:nvPr/>
            </p:nvPicPr>
            <p:blipFill>
              <a:blip r:embed="rId3"/>
              <a:stretch>
                <a:fillRect/>
              </a:stretch>
            </p:blipFill>
            <p:spPr>
              <a:xfrm>
                <a:off x="6284282" y="483242"/>
                <a:ext cx="3721829" cy="5884316"/>
              </a:xfrm>
              <a:prstGeom prst="rect">
                <a:avLst/>
              </a:prstGeom>
              <a:ln>
                <a:noFill/>
              </a:ln>
              <a:effectLst>
                <a:outerShdw blurRad="292100" dist="139700" dir="2700000" algn="tl" rotWithShape="0">
                  <a:srgbClr val="333333">
                    <a:alpha val="65000"/>
                  </a:srgbClr>
                </a:outerShdw>
              </a:effectLst>
            </p:spPr>
          </p:pic>
          <p:sp>
            <p:nvSpPr>
              <p:cNvPr id="4" name="Rectangle 3">
                <a:extLst>
                  <a:ext uri="{FF2B5EF4-FFF2-40B4-BE49-F238E27FC236}">
                    <a16:creationId xmlns:a16="http://schemas.microsoft.com/office/drawing/2014/main" id="{2AD2FE66-A7E8-46D1-BC02-FBEDDEE60249}"/>
                  </a:ext>
                </a:extLst>
              </p:cNvPr>
              <p:cNvSpPr/>
              <p:nvPr/>
            </p:nvSpPr>
            <p:spPr>
              <a:xfrm>
                <a:off x="6284282" y="1149531"/>
                <a:ext cx="3616176" cy="26835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5B267EB-D969-4A3E-AB8B-0F87048FB5D4}"/>
                  </a:ext>
                </a:extLst>
              </p:cNvPr>
              <p:cNvSpPr/>
              <p:nvPr/>
            </p:nvSpPr>
            <p:spPr>
              <a:xfrm>
                <a:off x="6284282" y="2504720"/>
                <a:ext cx="3616176" cy="26835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AAB6292-6AAE-4E22-AAA6-BD17ADCB5208}"/>
                  </a:ext>
                </a:extLst>
              </p:cNvPr>
              <p:cNvSpPr/>
              <p:nvPr/>
            </p:nvSpPr>
            <p:spPr>
              <a:xfrm>
                <a:off x="6336046" y="4615543"/>
                <a:ext cx="3616176" cy="26835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4482DA4-EF00-4325-B49E-9607FD98280C}"/>
                </a:ext>
              </a:extLst>
            </p:cNvPr>
            <p:cNvSpPr/>
            <p:nvPr/>
          </p:nvSpPr>
          <p:spPr>
            <a:xfrm>
              <a:off x="6279835" y="1568772"/>
              <a:ext cx="3616176" cy="26835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316881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1497DE5-0939-4D1D-9350-0C5E1B209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CC70ED-6C63-4537-B7EB-51990D6C0A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724" y="457200"/>
            <a:ext cx="11274552" cy="5943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76E24C1-2968-40DC-A36E-F6B85F0F07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732" y="521208"/>
            <a:ext cx="11146536" cy="581558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Google Shape;149;p23">
            <a:extLst>
              <a:ext uri="{FF2B5EF4-FFF2-40B4-BE49-F238E27FC236}">
                <a16:creationId xmlns:a16="http://schemas.microsoft.com/office/drawing/2014/main" id="{57067072-32CB-453F-AD8E-DA98B000EC06}"/>
              </a:ext>
            </a:extLst>
          </p:cNvPr>
          <p:cNvPicPr preferRelativeResize="0"/>
          <p:nvPr/>
        </p:nvPicPr>
        <p:blipFill rotWithShape="1">
          <a:blip r:embed="rId3"/>
          <a:srcRect t="-2649" b="2649"/>
          <a:stretch/>
        </p:blipFill>
        <p:spPr>
          <a:xfrm>
            <a:off x="2675669" y="1088813"/>
            <a:ext cx="6191313" cy="5039728"/>
          </a:xfrm>
          <a:prstGeom prst="rect">
            <a:avLst/>
          </a:prstGeom>
          <a:noFill/>
        </p:spPr>
      </p:pic>
      <p:sp>
        <p:nvSpPr>
          <p:cNvPr id="2" name="Slide Number Placeholder 1">
            <a:extLst>
              <a:ext uri="{FF2B5EF4-FFF2-40B4-BE49-F238E27FC236}">
                <a16:creationId xmlns:a16="http://schemas.microsoft.com/office/drawing/2014/main" id="{04A2BBAA-95A0-45A3-9F0A-95FABB30D2DB}"/>
              </a:ext>
            </a:extLst>
          </p:cNvPr>
          <p:cNvSpPr>
            <a:spLocks noGrp="1"/>
          </p:cNvSpPr>
          <p:nvPr>
            <p:ph type="sldNum" sz="quarter" idx="12"/>
          </p:nvPr>
        </p:nvSpPr>
        <p:spPr>
          <a:xfrm>
            <a:off x="9900458" y="6459785"/>
            <a:ext cx="1312025" cy="365125"/>
          </a:xfrm>
        </p:spPr>
        <p:txBody>
          <a:bodyPr>
            <a:normAutofit/>
          </a:bodyPr>
          <a:lstStyle/>
          <a:p>
            <a:pPr>
              <a:spcAft>
                <a:spcPts val="600"/>
              </a:spcAft>
            </a:pPr>
            <a:fld id="{34B7E4EF-A1BD-40F4-AB7B-04F084DD991D}" type="slidenum">
              <a:rPr lang="en-US" smtClean="0"/>
              <a:pPr>
                <a:spcAft>
                  <a:spcPts val="600"/>
                </a:spcAft>
              </a:pPr>
              <a:t>13</a:t>
            </a:fld>
            <a:endParaRPr lang="en-US"/>
          </a:p>
        </p:txBody>
      </p:sp>
    </p:spTree>
    <p:extLst>
      <p:ext uri="{BB962C8B-B14F-4D97-AF65-F5344CB8AC3E}">
        <p14:creationId xmlns:p14="http://schemas.microsoft.com/office/powerpoint/2010/main" val="14562074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4A8FFEA1-1B69-4F42-B552-0CCF725968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3" name="Rectangle 42">
            <a:extLst>
              <a:ext uri="{FF2B5EF4-FFF2-40B4-BE49-F238E27FC236}">
                <a16:creationId xmlns:a16="http://schemas.microsoft.com/office/drawing/2014/main" id="{AA3C9226-5EC8-460B-82D7-72AA994DF9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45" name="Straight Connector 44">
            <a:extLst>
              <a:ext uri="{FF2B5EF4-FFF2-40B4-BE49-F238E27FC236}">
                <a16:creationId xmlns:a16="http://schemas.microsoft.com/office/drawing/2014/main" id="{62A90A9D-33DF-408E-BF4C-F82588935C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47" name="Rectangle 46">
            <a:extLst>
              <a:ext uri="{FF2B5EF4-FFF2-40B4-BE49-F238E27FC236}">
                <a16:creationId xmlns:a16="http://schemas.microsoft.com/office/drawing/2014/main" id="{6BB9730C-14BA-4087-9AF5-4019567721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49041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04C8AB72-CC2C-4452-A54B-A3EB92AD2D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104F0011-D7E6-4AEE-B152-BCD895E08D0F}"/>
              </a:ext>
            </a:extLst>
          </p:cNvPr>
          <p:cNvSpPr>
            <a:spLocks noGrp="1"/>
          </p:cNvSpPr>
          <p:nvPr>
            <p:ph type="title"/>
          </p:nvPr>
        </p:nvSpPr>
        <p:spPr>
          <a:xfrm>
            <a:off x="1065197" y="5120640"/>
            <a:ext cx="10058400" cy="822960"/>
          </a:xfrm>
        </p:spPr>
        <p:txBody>
          <a:bodyPr vert="horz" lIns="91440" tIns="45720" rIns="91440" bIns="45720" rtlCol="0" anchor="b">
            <a:normAutofit/>
          </a:bodyPr>
          <a:lstStyle/>
          <a:p>
            <a:r>
              <a:rPr lang="en-US" sz="3600" dirty="0">
                <a:solidFill>
                  <a:srgbClr val="FFFFFF"/>
                </a:solidFill>
              </a:rPr>
              <a:t>Dashboard Interactive Visualizations</a:t>
            </a:r>
          </a:p>
        </p:txBody>
      </p:sp>
      <p:sp>
        <p:nvSpPr>
          <p:cNvPr id="51" name="Rectangle 50">
            <a:extLst>
              <a:ext uri="{FF2B5EF4-FFF2-40B4-BE49-F238E27FC236}">
                <a16:creationId xmlns:a16="http://schemas.microsoft.com/office/drawing/2014/main" id="{48F3622B-3E4C-4435-A51C-9D6FD1C2A2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4906176"/>
            <a:ext cx="12188952"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Slide Number Placeholder 5">
            <a:extLst>
              <a:ext uri="{FF2B5EF4-FFF2-40B4-BE49-F238E27FC236}">
                <a16:creationId xmlns:a16="http://schemas.microsoft.com/office/drawing/2014/main" id="{1861B086-BC5C-4BE1-905E-21D9F69351E1}"/>
              </a:ext>
            </a:extLst>
          </p:cNvPr>
          <p:cNvSpPr>
            <a:spLocks noGrp="1"/>
          </p:cNvSpPr>
          <p:nvPr>
            <p:ph type="sldNum" sz="quarter" idx="12"/>
          </p:nvPr>
        </p:nvSpPr>
        <p:spPr/>
        <p:txBody>
          <a:bodyPr/>
          <a:lstStyle/>
          <a:p>
            <a:fld id="{34B7E4EF-A1BD-40F4-AB7B-04F084DD991D}" type="slidenum">
              <a:rPr lang="en-US" smtClean="0"/>
              <a:t>14</a:t>
            </a:fld>
            <a:endParaRPr lang="en-US" dirty="0"/>
          </a:p>
        </p:txBody>
      </p:sp>
      <p:sp>
        <p:nvSpPr>
          <p:cNvPr id="3" name="Rectangle 2">
            <a:extLst>
              <a:ext uri="{FF2B5EF4-FFF2-40B4-BE49-F238E27FC236}">
                <a16:creationId xmlns:a16="http://schemas.microsoft.com/office/drawing/2014/main" id="{351033DA-E566-4F7B-B5BC-4C406074EB4F}"/>
              </a:ext>
            </a:extLst>
          </p:cNvPr>
          <p:cNvSpPr/>
          <p:nvPr/>
        </p:nvSpPr>
        <p:spPr>
          <a:xfrm>
            <a:off x="429882" y="347233"/>
            <a:ext cx="1270629" cy="369332"/>
          </a:xfrm>
          <a:prstGeom prst="rect">
            <a:avLst/>
          </a:prstGeom>
        </p:spPr>
        <p:txBody>
          <a:bodyPr wrap="square">
            <a:spAutoFit/>
          </a:bodyPr>
          <a:lstStyle/>
          <a:p>
            <a:pPr algn="ctr"/>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hlinkClick r:id="rId3"/>
              </a:rPr>
              <a:t>Demo</a:t>
            </a:r>
            <a:endPar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pic>
        <p:nvPicPr>
          <p:cNvPr id="15" name="Content Placeholder 14">
            <a:extLst>
              <a:ext uri="{FF2B5EF4-FFF2-40B4-BE49-F238E27FC236}">
                <a16:creationId xmlns:a16="http://schemas.microsoft.com/office/drawing/2014/main" id="{D993F501-A3BA-4537-981E-090A62A4C118}"/>
              </a:ext>
            </a:extLst>
          </p:cNvPr>
          <p:cNvPicPr>
            <a:picLocks noGrp="1" noChangeAspect="1"/>
          </p:cNvPicPr>
          <p:nvPr>
            <p:ph idx="1"/>
          </p:nvPr>
        </p:nvPicPr>
        <p:blipFill rotWithShape="1">
          <a:blip r:embed="rId4"/>
          <a:srcRect t="14565"/>
          <a:stretch/>
        </p:blipFill>
        <p:spPr>
          <a:xfrm>
            <a:off x="1420709" y="400101"/>
            <a:ext cx="9347376" cy="449208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6" name="Picture 15" descr="Logo&#10;&#10;Description automatically generated">
            <a:extLst>
              <a:ext uri="{FF2B5EF4-FFF2-40B4-BE49-F238E27FC236}">
                <a16:creationId xmlns:a16="http://schemas.microsoft.com/office/drawing/2014/main" id="{ABE2A0B9-42C5-4E2C-A488-D11666B5BA0E}"/>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8377200" y="5877410"/>
            <a:ext cx="3046516" cy="630881"/>
          </a:xfrm>
          <a:prstGeom prst="rect">
            <a:avLst/>
          </a:prstGeom>
        </p:spPr>
      </p:pic>
    </p:spTree>
    <p:extLst>
      <p:ext uri="{BB962C8B-B14F-4D97-AF65-F5344CB8AC3E}">
        <p14:creationId xmlns:p14="http://schemas.microsoft.com/office/powerpoint/2010/main" val="220850077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1">
            <a:extLst>
              <a:ext uri="{FF2B5EF4-FFF2-40B4-BE49-F238E27FC236}">
                <a16:creationId xmlns:a16="http://schemas.microsoft.com/office/drawing/2014/main" id="{605A42EF-68E6-4808-81CD-E5ABD0ED92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022F5D-5C3F-4938-B9E2-9D195CCB71B7}"/>
              </a:ext>
            </a:extLst>
          </p:cNvPr>
          <p:cNvSpPr>
            <a:spLocks noGrp="1"/>
          </p:cNvSpPr>
          <p:nvPr>
            <p:ph type="title"/>
          </p:nvPr>
        </p:nvSpPr>
        <p:spPr>
          <a:xfrm>
            <a:off x="6411685" y="634946"/>
            <a:ext cx="5127171" cy="1450757"/>
          </a:xfrm>
        </p:spPr>
        <p:txBody>
          <a:bodyPr>
            <a:normAutofit/>
          </a:bodyPr>
          <a:lstStyle/>
          <a:p>
            <a:r>
              <a:rPr lang="en-US"/>
              <a:t>Improvements</a:t>
            </a:r>
            <a:endParaRPr lang="en-US" dirty="0"/>
          </a:p>
        </p:txBody>
      </p:sp>
      <p:pic>
        <p:nvPicPr>
          <p:cNvPr id="6" name="Picture 5" descr="A picture containing text, sign, sky, outdoor&#10;&#10;Description automatically generated">
            <a:extLst>
              <a:ext uri="{FF2B5EF4-FFF2-40B4-BE49-F238E27FC236}">
                <a16:creationId xmlns:a16="http://schemas.microsoft.com/office/drawing/2014/main" id="{5A34727A-2167-4AE3-B769-CA3A9DDF0172}"/>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43192" y="1374539"/>
            <a:ext cx="5451627" cy="3788881"/>
          </a:xfrm>
          <a:prstGeom prst="rect">
            <a:avLst/>
          </a:prstGeom>
        </p:spPr>
      </p:pic>
      <p:cxnSp>
        <p:nvCxnSpPr>
          <p:cNvPr id="20" name="Straight Connector 13">
            <a:extLst>
              <a:ext uri="{FF2B5EF4-FFF2-40B4-BE49-F238E27FC236}">
                <a16:creationId xmlns:a16="http://schemas.microsoft.com/office/drawing/2014/main" id="{3C4A154E-1950-4755-A5FC-5998EE0CC1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11684" y="2086188"/>
            <a:ext cx="4748808"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BAB671F-60D0-4A22-94CE-BBF937E8CDBC}"/>
              </a:ext>
            </a:extLst>
          </p:cNvPr>
          <p:cNvSpPr>
            <a:spLocks noGrp="1"/>
          </p:cNvSpPr>
          <p:nvPr>
            <p:ph idx="1"/>
          </p:nvPr>
        </p:nvSpPr>
        <p:spPr>
          <a:xfrm>
            <a:off x="6411684" y="2198914"/>
            <a:ext cx="5127172" cy="3670180"/>
          </a:xfrm>
        </p:spPr>
        <p:txBody>
          <a:bodyPr>
            <a:normAutofit/>
          </a:bodyPr>
          <a:lstStyle/>
          <a:p>
            <a:pPr>
              <a:buFont typeface="Wingdings" panose="05000000000000000000" pitchFamily="2" charset="2"/>
              <a:buChar char="v"/>
            </a:pPr>
            <a:r>
              <a:rPr lang="en-US" dirty="0"/>
              <a:t>Find a topic that had a less qualitative nature to it. </a:t>
            </a:r>
          </a:p>
          <a:p>
            <a:pPr>
              <a:buFont typeface="Wingdings" panose="05000000000000000000" pitchFamily="2" charset="2"/>
              <a:buChar char="v"/>
            </a:pPr>
            <a:r>
              <a:rPr lang="en-US" dirty="0"/>
              <a:t>Choose a more recent data set</a:t>
            </a:r>
          </a:p>
          <a:p>
            <a:pPr>
              <a:buFont typeface="Wingdings" panose="05000000000000000000" pitchFamily="2" charset="2"/>
              <a:buChar char="v"/>
            </a:pPr>
            <a:r>
              <a:rPr lang="en-US" dirty="0"/>
              <a:t>More data set to manipulate and use with the machine learning model</a:t>
            </a:r>
          </a:p>
          <a:p>
            <a:pPr>
              <a:buFont typeface="Wingdings" panose="05000000000000000000" pitchFamily="2" charset="2"/>
              <a:buChar char="v"/>
            </a:pPr>
            <a:r>
              <a:rPr lang="en-US" dirty="0"/>
              <a:t>Get an earlier feedback of dashboard visuals.</a:t>
            </a:r>
          </a:p>
          <a:p>
            <a:pPr>
              <a:buFont typeface="Wingdings" panose="05000000000000000000" pitchFamily="2" charset="2"/>
              <a:buChar char="v"/>
            </a:pPr>
            <a:r>
              <a:rPr lang="en-US" dirty="0"/>
              <a:t> Trying different machine learning model</a:t>
            </a:r>
          </a:p>
        </p:txBody>
      </p:sp>
      <p:sp>
        <p:nvSpPr>
          <p:cNvPr id="21" name="Rectangle 15">
            <a:extLst>
              <a:ext uri="{FF2B5EF4-FFF2-40B4-BE49-F238E27FC236}">
                <a16:creationId xmlns:a16="http://schemas.microsoft.com/office/drawing/2014/main" id="{3FE9C285-56FB-4B36-8ECA-C2D6596AA9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937C076B-00B1-4629-B27F-A86F9885FB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Slide Number Placeholder 3">
            <a:extLst>
              <a:ext uri="{FF2B5EF4-FFF2-40B4-BE49-F238E27FC236}">
                <a16:creationId xmlns:a16="http://schemas.microsoft.com/office/drawing/2014/main" id="{9B7574E8-D070-4041-8A1B-E17CD426C01E}"/>
              </a:ext>
            </a:extLst>
          </p:cNvPr>
          <p:cNvSpPr>
            <a:spLocks noGrp="1"/>
          </p:cNvSpPr>
          <p:nvPr>
            <p:ph type="sldNum" sz="quarter" idx="12"/>
          </p:nvPr>
        </p:nvSpPr>
        <p:spPr>
          <a:xfrm>
            <a:off x="9900458" y="6459785"/>
            <a:ext cx="1312025" cy="365125"/>
          </a:xfrm>
        </p:spPr>
        <p:txBody>
          <a:bodyPr>
            <a:normAutofit/>
          </a:bodyPr>
          <a:lstStyle/>
          <a:p>
            <a:pPr>
              <a:spcAft>
                <a:spcPts val="600"/>
              </a:spcAft>
            </a:pPr>
            <a:fld id="{34B7E4EF-A1BD-40F4-AB7B-04F084DD991D}" type="slidenum">
              <a:rPr lang="en-US" smtClean="0"/>
              <a:pPr>
                <a:spcAft>
                  <a:spcPts val="600"/>
                </a:spcAft>
              </a:pPr>
              <a:t>15</a:t>
            </a:fld>
            <a:endParaRPr lang="en-US"/>
          </a:p>
        </p:txBody>
      </p:sp>
    </p:spTree>
    <p:extLst>
      <p:ext uri="{BB962C8B-B14F-4D97-AF65-F5344CB8AC3E}">
        <p14:creationId xmlns:p14="http://schemas.microsoft.com/office/powerpoint/2010/main" val="417666510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7AC31F6-0A8E-40D4-8160-B8133AE7EC93}"/>
              </a:ext>
            </a:extLst>
          </p:cNvPr>
          <p:cNvPicPr>
            <a:picLocks noChangeAspect="1"/>
          </p:cNvPicPr>
          <p:nvPr/>
        </p:nvPicPr>
        <p:blipFill rotWithShape="1">
          <a:blip r:embed="rId3">
            <a:alphaModFix amt="35000"/>
            <a:extLst>
              <a:ext uri="{837473B0-CC2E-450A-ABE3-18F120FF3D39}">
                <a1611:picAttrSrcUrl xmlns:a1611="http://schemas.microsoft.com/office/drawing/2016/11/main" r:id="rId4"/>
              </a:ext>
            </a:extLst>
          </a:blip>
          <a:srcRect t="17777" b="7223"/>
          <a:stretch/>
        </p:blipFill>
        <p:spPr>
          <a:xfrm>
            <a:off x="20" y="10"/>
            <a:ext cx="12191980" cy="6857990"/>
          </a:xfrm>
          <a:prstGeom prst="rect">
            <a:avLst/>
          </a:prstGeom>
        </p:spPr>
      </p:pic>
      <p:cxnSp>
        <p:nvCxnSpPr>
          <p:cNvPr id="52" name="Straight Connector 46">
            <a:extLst>
              <a:ext uri="{FF2B5EF4-FFF2-40B4-BE49-F238E27FC236}">
                <a16:creationId xmlns:a16="http://schemas.microsoft.com/office/drawing/2014/main" id="{25C014F1-8E33-495F-A49E-7911F19D89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56ED542B-2040-49E9-90F2-A9A3A59E172D}"/>
              </a:ext>
            </a:extLst>
          </p:cNvPr>
          <p:cNvSpPr>
            <a:spLocks noGrp="1"/>
          </p:cNvSpPr>
          <p:nvPr>
            <p:ph type="title"/>
          </p:nvPr>
        </p:nvSpPr>
        <p:spPr>
          <a:xfrm>
            <a:off x="1097280" y="286603"/>
            <a:ext cx="10058400" cy="1450757"/>
          </a:xfrm>
        </p:spPr>
        <p:txBody>
          <a:bodyPr>
            <a:normAutofit/>
          </a:bodyPr>
          <a:lstStyle/>
          <a:p>
            <a:r>
              <a:rPr lang="en-US" dirty="0">
                <a:solidFill>
                  <a:schemeClr val="tx1"/>
                </a:solidFill>
              </a:rPr>
              <a:t>Summary</a:t>
            </a:r>
          </a:p>
        </p:txBody>
      </p:sp>
      <p:sp>
        <p:nvSpPr>
          <p:cNvPr id="6" name="Content Placeholder 5">
            <a:extLst>
              <a:ext uri="{FF2B5EF4-FFF2-40B4-BE49-F238E27FC236}">
                <a16:creationId xmlns:a16="http://schemas.microsoft.com/office/drawing/2014/main" id="{687C7A2E-29BB-4EC9-A4DF-15F1918FEB5B}"/>
              </a:ext>
            </a:extLst>
          </p:cNvPr>
          <p:cNvSpPr>
            <a:spLocks noGrp="1"/>
          </p:cNvSpPr>
          <p:nvPr>
            <p:ph idx="1"/>
          </p:nvPr>
        </p:nvSpPr>
        <p:spPr>
          <a:xfrm>
            <a:off x="1097280" y="1845734"/>
            <a:ext cx="10058400" cy="4023360"/>
          </a:xfrm>
        </p:spPr>
        <p:txBody>
          <a:bodyPr>
            <a:normAutofit/>
          </a:bodyPr>
          <a:lstStyle/>
          <a:p>
            <a:pPr>
              <a:buFont typeface="Wingdings" panose="05000000000000000000" pitchFamily="2" charset="2"/>
              <a:buChar char="v"/>
            </a:pPr>
            <a:r>
              <a:rPr lang="en-US" dirty="0">
                <a:solidFill>
                  <a:schemeClr val="tx1"/>
                </a:solidFill>
              </a:rPr>
              <a:t> </a:t>
            </a:r>
            <a:r>
              <a:rPr lang="en-US" b="1" dirty="0">
                <a:solidFill>
                  <a:schemeClr val="tx1"/>
                </a:solidFill>
              </a:rPr>
              <a:t>No consistency </a:t>
            </a:r>
            <a:r>
              <a:rPr lang="en-US" dirty="0">
                <a:solidFill>
                  <a:schemeClr val="tx1"/>
                </a:solidFill>
              </a:rPr>
              <a:t>in what determined happiness</a:t>
            </a:r>
          </a:p>
          <a:p>
            <a:pPr>
              <a:buFont typeface="Wingdings" panose="05000000000000000000" pitchFamily="2" charset="2"/>
              <a:buChar char="v"/>
            </a:pPr>
            <a:r>
              <a:rPr lang="en-US" dirty="0">
                <a:solidFill>
                  <a:schemeClr val="tx1"/>
                </a:solidFill>
              </a:rPr>
              <a:t> Except for GDP and Life Expectancy, the other factors of happiness are </a:t>
            </a:r>
            <a:r>
              <a:rPr lang="en-US" b="1" dirty="0">
                <a:solidFill>
                  <a:schemeClr val="tx1"/>
                </a:solidFill>
              </a:rPr>
              <a:t>subjective</a:t>
            </a:r>
            <a:r>
              <a:rPr lang="en-US" dirty="0">
                <a:solidFill>
                  <a:schemeClr val="tx1"/>
                </a:solidFill>
              </a:rPr>
              <a:t>.</a:t>
            </a:r>
          </a:p>
          <a:p>
            <a:pPr>
              <a:buFont typeface="Wingdings" panose="05000000000000000000" pitchFamily="2" charset="2"/>
              <a:buChar char="v"/>
            </a:pPr>
            <a:r>
              <a:rPr lang="en-US" dirty="0">
                <a:solidFill>
                  <a:schemeClr val="tx1"/>
                </a:solidFill>
              </a:rPr>
              <a:t> We can predict the happiness score with a nearly </a:t>
            </a:r>
            <a:r>
              <a:rPr lang="en-US" b="1" dirty="0">
                <a:solidFill>
                  <a:schemeClr val="tx1"/>
                </a:solidFill>
              </a:rPr>
              <a:t>72% accuracy</a:t>
            </a:r>
            <a:r>
              <a:rPr lang="en-US" dirty="0">
                <a:solidFill>
                  <a:schemeClr val="tx1"/>
                </a:solidFill>
              </a:rPr>
              <a:t>.</a:t>
            </a:r>
          </a:p>
          <a:p>
            <a:pPr>
              <a:buFont typeface="Wingdings" panose="05000000000000000000" pitchFamily="2" charset="2"/>
              <a:buChar char="v"/>
            </a:pPr>
            <a:endParaRPr lang="en-US" dirty="0">
              <a:solidFill>
                <a:schemeClr val="tx1"/>
              </a:solidFill>
            </a:endParaRPr>
          </a:p>
        </p:txBody>
      </p:sp>
      <p:sp>
        <p:nvSpPr>
          <p:cNvPr id="53" name="Rectangle 48">
            <a:extLst>
              <a:ext uri="{FF2B5EF4-FFF2-40B4-BE49-F238E27FC236}">
                <a16:creationId xmlns:a16="http://schemas.microsoft.com/office/drawing/2014/main" id="{7DD2B04A-1137-44B5-B028-ACB68B02C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1" name="Rectangle 50">
            <a:extLst>
              <a:ext uri="{FF2B5EF4-FFF2-40B4-BE49-F238E27FC236}">
                <a16:creationId xmlns:a16="http://schemas.microsoft.com/office/drawing/2014/main" id="{49AA227F-6DA2-4C84-A893-F326972F0F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lide Number Placeholder 4">
            <a:extLst>
              <a:ext uri="{FF2B5EF4-FFF2-40B4-BE49-F238E27FC236}">
                <a16:creationId xmlns:a16="http://schemas.microsoft.com/office/drawing/2014/main" id="{A9B6278F-C4BB-4C39-ADB8-BFBC66266C07}"/>
              </a:ext>
            </a:extLst>
          </p:cNvPr>
          <p:cNvSpPr>
            <a:spLocks noGrp="1"/>
          </p:cNvSpPr>
          <p:nvPr>
            <p:ph type="sldNum" sz="quarter" idx="12"/>
          </p:nvPr>
        </p:nvSpPr>
        <p:spPr>
          <a:xfrm>
            <a:off x="9900458" y="6459785"/>
            <a:ext cx="1312025" cy="365125"/>
          </a:xfrm>
        </p:spPr>
        <p:txBody>
          <a:bodyPr>
            <a:normAutofit/>
          </a:bodyPr>
          <a:lstStyle/>
          <a:p>
            <a:pPr>
              <a:spcAft>
                <a:spcPts val="600"/>
              </a:spcAft>
            </a:pPr>
            <a:fld id="{34B7E4EF-A1BD-40F4-AB7B-04F084DD991D}" type="slidenum">
              <a:rPr lang="en-US"/>
              <a:pPr>
                <a:spcAft>
                  <a:spcPts val="600"/>
                </a:spcAft>
              </a:pPr>
              <a:t>16</a:t>
            </a:fld>
            <a:endParaRPr lang="en-US"/>
          </a:p>
        </p:txBody>
      </p:sp>
    </p:spTree>
    <p:extLst>
      <p:ext uri="{BB962C8B-B14F-4D97-AF65-F5344CB8AC3E}">
        <p14:creationId xmlns:p14="http://schemas.microsoft.com/office/powerpoint/2010/main" val="35844157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1D53CA0-FDE7-4B62-AE74-A671E6B82D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06FA22A8-DAD2-4DBF-BCF6-AA00E9D836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38CF2381-9166-48DC-8859-93B6A58939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E868C9-54CD-4B47-8259-30CEACE23346}"/>
              </a:ext>
            </a:extLst>
          </p:cNvPr>
          <p:cNvSpPr>
            <a:spLocks noGrp="1"/>
          </p:cNvSpPr>
          <p:nvPr>
            <p:ph type="title"/>
          </p:nvPr>
        </p:nvSpPr>
        <p:spPr>
          <a:xfrm>
            <a:off x="5289754" y="639097"/>
            <a:ext cx="6253317" cy="3686015"/>
          </a:xfrm>
        </p:spPr>
        <p:txBody>
          <a:bodyPr vert="horz" lIns="91440" tIns="45720" rIns="91440" bIns="45720" rtlCol="0" anchor="b">
            <a:normAutofit/>
          </a:bodyPr>
          <a:lstStyle/>
          <a:p>
            <a:r>
              <a:rPr lang="en-US" sz="8000" dirty="0">
                <a:solidFill>
                  <a:schemeClr val="tx1">
                    <a:lumMod val="85000"/>
                    <a:lumOff val="15000"/>
                  </a:schemeClr>
                </a:solidFill>
              </a:rPr>
              <a:t>Thank you!</a:t>
            </a:r>
          </a:p>
        </p:txBody>
      </p:sp>
      <p:pic>
        <p:nvPicPr>
          <p:cNvPr id="4" name="Picture 3" descr="Question mark on green pastel background">
            <a:extLst>
              <a:ext uri="{FF2B5EF4-FFF2-40B4-BE49-F238E27FC236}">
                <a16:creationId xmlns:a16="http://schemas.microsoft.com/office/drawing/2014/main" id="{61F9FE85-9339-4646-B911-7E7355ECE025}"/>
              </a:ext>
            </a:extLst>
          </p:cNvPr>
          <p:cNvPicPr>
            <a:picLocks noChangeAspect="1"/>
          </p:cNvPicPr>
          <p:nvPr/>
        </p:nvPicPr>
        <p:blipFill rotWithShape="1">
          <a:blip r:embed="rId3"/>
          <a:srcRect l="44650" r="4658"/>
          <a:stretch/>
        </p:blipFill>
        <p:spPr>
          <a:xfrm>
            <a:off x="-1" y="10"/>
            <a:ext cx="4635315" cy="6857989"/>
          </a:xfrm>
          <a:prstGeom prst="rect">
            <a:avLst/>
          </a:prstGeom>
        </p:spPr>
      </p:pic>
      <p:cxnSp>
        <p:nvCxnSpPr>
          <p:cNvPr id="16" name="Straight Connector 15">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47071" y="4343400"/>
            <a:ext cx="5636107"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E86F9112-0729-400F-A4FE-8CA8D77826BA}"/>
              </a:ext>
            </a:extLst>
          </p:cNvPr>
          <p:cNvSpPr>
            <a:spLocks noGrp="1"/>
          </p:cNvSpPr>
          <p:nvPr>
            <p:ph type="sldNum" sz="quarter" idx="12"/>
          </p:nvPr>
        </p:nvSpPr>
        <p:spPr/>
        <p:txBody>
          <a:bodyPr/>
          <a:lstStyle/>
          <a:p>
            <a:fld id="{34B7E4EF-A1BD-40F4-AB7B-04F084DD991D}" type="slidenum">
              <a:rPr lang="en-US" smtClean="0"/>
              <a:t>17</a:t>
            </a:fld>
            <a:endParaRPr lang="en-US" dirty="0"/>
          </a:p>
        </p:txBody>
      </p:sp>
    </p:spTree>
    <p:extLst>
      <p:ext uri="{BB962C8B-B14F-4D97-AF65-F5344CB8AC3E}">
        <p14:creationId xmlns:p14="http://schemas.microsoft.com/office/powerpoint/2010/main" val="39530047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BE82A739-C09D-4081-A951-8850A52C9640}"/>
              </a:ext>
            </a:extLst>
          </p:cNvPr>
          <p:cNvGrpSpPr/>
          <p:nvPr/>
        </p:nvGrpSpPr>
        <p:grpSpPr>
          <a:xfrm>
            <a:off x="543192" y="1472196"/>
            <a:ext cx="5000248" cy="3913608"/>
            <a:chOff x="543192" y="1472196"/>
            <a:chExt cx="5000248" cy="3913608"/>
          </a:xfrm>
        </p:grpSpPr>
        <p:grpSp>
          <p:nvGrpSpPr>
            <p:cNvPr id="2" name="Group 1">
              <a:extLst>
                <a:ext uri="{FF2B5EF4-FFF2-40B4-BE49-F238E27FC236}">
                  <a16:creationId xmlns:a16="http://schemas.microsoft.com/office/drawing/2014/main" id="{540499EA-0118-4672-919E-A12073AF7DBE}"/>
                </a:ext>
              </a:extLst>
            </p:cNvPr>
            <p:cNvGrpSpPr/>
            <p:nvPr/>
          </p:nvGrpSpPr>
          <p:grpSpPr>
            <a:xfrm>
              <a:off x="543192" y="1472196"/>
              <a:ext cx="5000248" cy="3913608"/>
              <a:chOff x="804670" y="795786"/>
              <a:chExt cx="6212865" cy="4723025"/>
            </a:xfrm>
          </p:grpSpPr>
          <p:pic>
            <p:nvPicPr>
              <p:cNvPr id="3" name="Google Shape;97;p14">
                <a:extLst>
                  <a:ext uri="{FF2B5EF4-FFF2-40B4-BE49-F238E27FC236}">
                    <a16:creationId xmlns:a16="http://schemas.microsoft.com/office/drawing/2014/main" id="{CEB6E61E-5731-48D4-A916-432BBD72D6B2}"/>
                  </a:ext>
                </a:extLst>
              </p:cNvPr>
              <p:cNvPicPr preferRelativeResize="0"/>
              <p:nvPr/>
            </p:nvPicPr>
            <p:blipFill rotWithShape="1">
              <a:blip r:embed="rId3"/>
              <a:srcRect l="12916" r="20122" b="2"/>
              <a:stretch/>
            </p:blipFill>
            <p:spPr>
              <a:xfrm>
                <a:off x="804670" y="798507"/>
                <a:ext cx="2370646" cy="4720304"/>
              </a:xfrm>
              <a:prstGeom prst="rect">
                <a:avLst/>
              </a:prstGeom>
              <a:noFill/>
            </p:spPr>
          </p:pic>
          <p:pic>
            <p:nvPicPr>
              <p:cNvPr id="4" name="Google Shape;94;p14">
                <a:extLst>
                  <a:ext uri="{FF2B5EF4-FFF2-40B4-BE49-F238E27FC236}">
                    <a16:creationId xmlns:a16="http://schemas.microsoft.com/office/drawing/2014/main" id="{9A413BCE-3540-4CEB-9CF4-98005887FA05}"/>
                  </a:ext>
                </a:extLst>
              </p:cNvPr>
              <p:cNvPicPr preferRelativeResize="0"/>
              <p:nvPr/>
            </p:nvPicPr>
            <p:blipFill rotWithShape="1">
              <a:blip r:embed="rId4"/>
              <a:srcRect l="11620" r="2" b="2"/>
              <a:stretch/>
            </p:blipFill>
            <p:spPr>
              <a:xfrm>
                <a:off x="3339251" y="795786"/>
                <a:ext cx="3678284" cy="2778069"/>
              </a:xfrm>
              <a:prstGeom prst="rect">
                <a:avLst/>
              </a:prstGeom>
              <a:noFill/>
            </p:spPr>
          </p:pic>
          <p:pic>
            <p:nvPicPr>
              <p:cNvPr id="5" name="Google Shape;95;p14">
                <a:extLst>
                  <a:ext uri="{FF2B5EF4-FFF2-40B4-BE49-F238E27FC236}">
                    <a16:creationId xmlns:a16="http://schemas.microsoft.com/office/drawing/2014/main" id="{7ED37117-F225-4948-91FB-D40047735DED}"/>
                  </a:ext>
                </a:extLst>
              </p:cNvPr>
              <p:cNvPicPr preferRelativeResize="0"/>
              <p:nvPr/>
            </p:nvPicPr>
            <p:blipFill rotWithShape="1">
              <a:blip r:embed="rId5"/>
              <a:srcRect t="17553" r="-1" b="30051"/>
              <a:stretch/>
            </p:blipFill>
            <p:spPr>
              <a:xfrm>
                <a:off x="4736305" y="3722753"/>
                <a:ext cx="2273529" cy="1791320"/>
              </a:xfrm>
              <a:prstGeom prst="rect">
                <a:avLst/>
              </a:prstGeom>
              <a:noFill/>
            </p:spPr>
          </p:pic>
        </p:grpSp>
        <p:sp>
          <p:nvSpPr>
            <p:cNvPr id="6" name="Rectangle 5">
              <a:extLst>
                <a:ext uri="{FF2B5EF4-FFF2-40B4-BE49-F238E27FC236}">
                  <a16:creationId xmlns:a16="http://schemas.microsoft.com/office/drawing/2014/main" id="{32867B59-5FE9-4D0E-B42A-07D65F39ED5D}"/>
                </a:ext>
              </a:extLst>
            </p:cNvPr>
            <p:cNvSpPr/>
            <p:nvPr/>
          </p:nvSpPr>
          <p:spPr>
            <a:xfrm>
              <a:off x="2613882" y="3901296"/>
              <a:ext cx="930831" cy="1480582"/>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C6D9936B-33FE-4736-885B-87D680637C11}"/>
              </a:ext>
            </a:extLst>
          </p:cNvPr>
          <p:cNvGrpSpPr/>
          <p:nvPr/>
        </p:nvGrpSpPr>
        <p:grpSpPr>
          <a:xfrm>
            <a:off x="6096000" y="3079527"/>
            <a:ext cx="5244185" cy="3528822"/>
            <a:chOff x="1054568" y="1255201"/>
            <a:chExt cx="5005728" cy="3860844"/>
          </a:xfrm>
        </p:grpSpPr>
        <p:sp>
          <p:nvSpPr>
            <p:cNvPr id="8" name="Text Placeholder 7">
              <a:extLst>
                <a:ext uri="{FF2B5EF4-FFF2-40B4-BE49-F238E27FC236}">
                  <a16:creationId xmlns:a16="http://schemas.microsoft.com/office/drawing/2014/main" id="{75B1EA82-C2DA-41AE-99E5-3EA92DFA233E}"/>
                </a:ext>
              </a:extLst>
            </p:cNvPr>
            <p:cNvSpPr txBox="1">
              <a:spLocks/>
            </p:cNvSpPr>
            <p:nvPr/>
          </p:nvSpPr>
          <p:spPr>
            <a:xfrm>
              <a:off x="1054568" y="1255201"/>
              <a:ext cx="4937760" cy="414466"/>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b="1" dirty="0"/>
                <a:t>QUESTIONS TO ANSWER</a:t>
              </a:r>
            </a:p>
          </p:txBody>
        </p:sp>
        <p:sp>
          <p:nvSpPr>
            <p:cNvPr id="9" name="Content Placeholder 8">
              <a:extLst>
                <a:ext uri="{FF2B5EF4-FFF2-40B4-BE49-F238E27FC236}">
                  <a16:creationId xmlns:a16="http://schemas.microsoft.com/office/drawing/2014/main" id="{88AFF522-3EEC-43F0-8F72-B752BD9BD5D5}"/>
                </a:ext>
              </a:extLst>
            </p:cNvPr>
            <p:cNvSpPr txBox="1">
              <a:spLocks/>
            </p:cNvSpPr>
            <p:nvPr/>
          </p:nvSpPr>
          <p:spPr>
            <a:xfrm>
              <a:off x="1122536" y="1737845"/>
              <a:ext cx="4937760" cy="337820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Wingdings" panose="05000000000000000000" pitchFamily="2" charset="2"/>
                <a:buChar char="v"/>
              </a:pPr>
              <a:r>
                <a:rPr lang="en-US" dirty="0"/>
                <a:t>Is there consistency in what determines happiness across countries?</a:t>
              </a:r>
            </a:p>
            <a:p>
              <a:pPr>
                <a:buFont typeface="Wingdings" panose="05000000000000000000" pitchFamily="2" charset="2"/>
                <a:buChar char="v"/>
              </a:pPr>
              <a:r>
                <a:rPr lang="en-US" dirty="0"/>
                <a:t> Are life expectancy and GDP the best indicators of happiness across countries?</a:t>
              </a:r>
            </a:p>
            <a:p>
              <a:pPr>
                <a:buFont typeface="Wingdings" panose="05000000000000000000" pitchFamily="2" charset="2"/>
                <a:buChar char="v"/>
              </a:pPr>
              <a:r>
                <a:rPr lang="en-US" dirty="0"/>
                <a:t>Based on the World Happiness Report, World Bank Life Expectancy data set, and the Human Freedom Index, could we predict happiness in from one year to the other ?</a:t>
              </a:r>
            </a:p>
          </p:txBody>
        </p:sp>
      </p:grpSp>
      <p:grpSp>
        <p:nvGrpSpPr>
          <p:cNvPr id="10" name="Group 9">
            <a:extLst>
              <a:ext uri="{FF2B5EF4-FFF2-40B4-BE49-F238E27FC236}">
                <a16:creationId xmlns:a16="http://schemas.microsoft.com/office/drawing/2014/main" id="{C76AF142-D70E-486C-A95B-7ED827750C72}"/>
              </a:ext>
            </a:extLst>
          </p:cNvPr>
          <p:cNvGrpSpPr/>
          <p:nvPr/>
        </p:nvGrpSpPr>
        <p:grpSpPr>
          <a:xfrm>
            <a:off x="6167206" y="530488"/>
            <a:ext cx="5172979" cy="2486725"/>
            <a:chOff x="7182832" y="1007030"/>
            <a:chExt cx="4804517" cy="2486725"/>
          </a:xfrm>
        </p:grpSpPr>
        <p:sp>
          <p:nvSpPr>
            <p:cNvPr id="11" name="Text Placeholder 5">
              <a:extLst>
                <a:ext uri="{FF2B5EF4-FFF2-40B4-BE49-F238E27FC236}">
                  <a16:creationId xmlns:a16="http://schemas.microsoft.com/office/drawing/2014/main" id="{1EF97561-DB6B-4739-8E09-AA6A2BB048F2}"/>
                </a:ext>
              </a:extLst>
            </p:cNvPr>
            <p:cNvSpPr txBox="1">
              <a:spLocks/>
            </p:cNvSpPr>
            <p:nvPr/>
          </p:nvSpPr>
          <p:spPr>
            <a:xfrm>
              <a:off x="7182832" y="1007030"/>
              <a:ext cx="4015087" cy="62147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b="1" dirty="0"/>
                <a:t>WHY THIS TOPIC?</a:t>
              </a:r>
            </a:p>
          </p:txBody>
        </p:sp>
        <p:sp>
          <p:nvSpPr>
            <p:cNvPr id="12" name="Content Placeholder 6">
              <a:extLst>
                <a:ext uri="{FF2B5EF4-FFF2-40B4-BE49-F238E27FC236}">
                  <a16:creationId xmlns:a16="http://schemas.microsoft.com/office/drawing/2014/main" id="{AD77EA7B-EE11-4D8A-9133-6DDAE94EE27B}"/>
                </a:ext>
              </a:extLst>
            </p:cNvPr>
            <p:cNvSpPr txBox="1">
              <a:spLocks/>
            </p:cNvSpPr>
            <p:nvPr/>
          </p:nvSpPr>
          <p:spPr>
            <a:xfrm>
              <a:off x="7182832" y="1628500"/>
              <a:ext cx="4804517" cy="1865255"/>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Wingdings" panose="05000000000000000000" pitchFamily="2" charset="2"/>
                <a:buChar char="v"/>
              </a:pPr>
              <a:r>
                <a:rPr lang="en-US" dirty="0"/>
                <a:t>Everyone wants to be happy</a:t>
              </a:r>
            </a:p>
            <a:p>
              <a:pPr>
                <a:buFont typeface="Wingdings" panose="05000000000000000000" pitchFamily="2" charset="2"/>
                <a:buChar char="v"/>
              </a:pPr>
              <a:r>
                <a:rPr lang="en-US" dirty="0"/>
                <a:t>Good and reputable data set to explore the topic</a:t>
              </a:r>
            </a:p>
            <a:p>
              <a:pPr>
                <a:buFont typeface="Wingdings" panose="05000000000000000000" pitchFamily="2" charset="2"/>
                <a:buChar char="v"/>
              </a:pPr>
              <a:r>
                <a:rPr lang="en-US" dirty="0"/>
                <a:t>Understanding factors that contribute to happiness across countries</a:t>
              </a:r>
            </a:p>
          </p:txBody>
        </p:sp>
      </p:grpSp>
      <p:sp>
        <p:nvSpPr>
          <p:cNvPr id="15" name="Slide Number Placeholder 14">
            <a:extLst>
              <a:ext uri="{FF2B5EF4-FFF2-40B4-BE49-F238E27FC236}">
                <a16:creationId xmlns:a16="http://schemas.microsoft.com/office/drawing/2014/main" id="{B8D66A06-7C0B-409B-88CD-517E96CE0325}"/>
              </a:ext>
            </a:extLst>
          </p:cNvPr>
          <p:cNvSpPr>
            <a:spLocks noGrp="1"/>
          </p:cNvSpPr>
          <p:nvPr>
            <p:ph type="sldNum" sz="quarter" idx="12"/>
          </p:nvPr>
        </p:nvSpPr>
        <p:spPr/>
        <p:txBody>
          <a:bodyPr/>
          <a:lstStyle/>
          <a:p>
            <a:fld id="{34B7E4EF-A1BD-40F4-AB7B-04F084DD991D}" type="slidenum">
              <a:rPr lang="en-US" smtClean="0"/>
              <a:t>2</a:t>
            </a:fld>
            <a:endParaRPr lang="en-US" dirty="0"/>
          </a:p>
        </p:txBody>
      </p:sp>
    </p:spTree>
    <p:extLst>
      <p:ext uri="{BB962C8B-B14F-4D97-AF65-F5344CB8AC3E}">
        <p14:creationId xmlns:p14="http://schemas.microsoft.com/office/powerpoint/2010/main" val="17001718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D657E-72C2-4435-AD62-FF5B8C51EDF2}"/>
              </a:ext>
            </a:extLst>
          </p:cNvPr>
          <p:cNvSpPr>
            <a:spLocks noGrp="1"/>
          </p:cNvSpPr>
          <p:nvPr>
            <p:ph type="title"/>
          </p:nvPr>
        </p:nvSpPr>
        <p:spPr/>
        <p:txBody>
          <a:bodyPr/>
          <a:lstStyle/>
          <a:p>
            <a:r>
              <a:rPr lang="en-US" dirty="0"/>
              <a:t>Data Source</a:t>
            </a:r>
          </a:p>
        </p:txBody>
      </p:sp>
      <p:sp>
        <p:nvSpPr>
          <p:cNvPr id="3" name="Content Placeholder 2">
            <a:extLst>
              <a:ext uri="{FF2B5EF4-FFF2-40B4-BE49-F238E27FC236}">
                <a16:creationId xmlns:a16="http://schemas.microsoft.com/office/drawing/2014/main" id="{4A95413E-F688-4D75-A1D5-B60A27C1FF46}"/>
              </a:ext>
            </a:extLst>
          </p:cNvPr>
          <p:cNvSpPr>
            <a:spLocks noGrp="1"/>
          </p:cNvSpPr>
          <p:nvPr>
            <p:ph idx="1"/>
          </p:nvPr>
        </p:nvSpPr>
        <p:spPr/>
        <p:txBody>
          <a:bodyPr>
            <a:normAutofit/>
          </a:bodyPr>
          <a:lstStyle/>
          <a:p>
            <a:r>
              <a:rPr lang="en-US" b="1" dirty="0"/>
              <a:t>Our assumptions</a:t>
            </a:r>
            <a:r>
              <a:rPr lang="en-US" dirty="0"/>
              <a:t>:</a:t>
            </a:r>
          </a:p>
          <a:p>
            <a:pPr>
              <a:buFont typeface="Wingdings" panose="05000000000000000000" pitchFamily="2" charset="2"/>
              <a:buChar char="v"/>
            </a:pPr>
            <a:r>
              <a:rPr lang="en-US" dirty="0"/>
              <a:t> Aside from GDP,  Life Expectancy &amp; Freedom are import factors to happiness</a:t>
            </a:r>
          </a:p>
          <a:p>
            <a:pPr>
              <a:buFont typeface="Wingdings" panose="05000000000000000000" pitchFamily="2" charset="2"/>
              <a:buChar char="v"/>
            </a:pPr>
            <a:r>
              <a:rPr lang="en-US" dirty="0"/>
              <a:t> With data from 2018 or 2019, we could predict the following year happiness rank.</a:t>
            </a:r>
          </a:p>
          <a:p>
            <a:pPr marL="0" indent="0">
              <a:buNone/>
            </a:pPr>
            <a:endParaRPr lang="en-US" dirty="0"/>
          </a:p>
          <a:p>
            <a:r>
              <a:rPr lang="en-US" b="1" dirty="0"/>
              <a:t>Data sets</a:t>
            </a:r>
            <a:r>
              <a:rPr lang="en-US" dirty="0"/>
              <a:t>:</a:t>
            </a:r>
          </a:p>
          <a:p>
            <a:pPr>
              <a:buFont typeface="Wingdings" panose="05000000000000000000" pitchFamily="2" charset="2"/>
              <a:buChar char="v"/>
            </a:pPr>
            <a:r>
              <a:rPr lang="en-US" dirty="0"/>
              <a:t> The </a:t>
            </a:r>
            <a:r>
              <a:rPr lang="en-US" dirty="0">
                <a:hlinkClick r:id="rId3"/>
              </a:rPr>
              <a:t>World Happiness Report</a:t>
            </a:r>
            <a:endParaRPr lang="en-US" dirty="0"/>
          </a:p>
          <a:p>
            <a:pPr>
              <a:buFont typeface="Wingdings" panose="05000000000000000000" pitchFamily="2" charset="2"/>
              <a:buChar char="v"/>
            </a:pPr>
            <a:r>
              <a:rPr lang="en-US" dirty="0"/>
              <a:t>The </a:t>
            </a:r>
            <a:r>
              <a:rPr lang="en-US" dirty="0">
                <a:hlinkClick r:id="rId4"/>
              </a:rPr>
              <a:t>World Bank Life Expectancy </a:t>
            </a:r>
            <a:endParaRPr lang="en-US" dirty="0"/>
          </a:p>
          <a:p>
            <a:pPr>
              <a:buFont typeface="Wingdings" panose="05000000000000000000" pitchFamily="2" charset="2"/>
              <a:buChar char="v"/>
            </a:pPr>
            <a:r>
              <a:rPr lang="en-US" dirty="0"/>
              <a:t>The </a:t>
            </a:r>
            <a:r>
              <a:rPr lang="en-US" dirty="0">
                <a:hlinkClick r:id="rId5"/>
              </a:rPr>
              <a:t>Human Freedom Index</a:t>
            </a:r>
            <a:endParaRPr lang="en-US" dirty="0"/>
          </a:p>
        </p:txBody>
      </p:sp>
      <p:sp>
        <p:nvSpPr>
          <p:cNvPr id="4" name="Text Placeholder 3">
            <a:extLst>
              <a:ext uri="{FF2B5EF4-FFF2-40B4-BE49-F238E27FC236}">
                <a16:creationId xmlns:a16="http://schemas.microsoft.com/office/drawing/2014/main" id="{2AE34AE2-4B5D-4EE3-8679-1627BD0760B4}"/>
              </a:ext>
            </a:extLst>
          </p:cNvPr>
          <p:cNvSpPr>
            <a:spLocks noGrp="1"/>
          </p:cNvSpPr>
          <p:nvPr>
            <p:ph type="body" sz="half" idx="2"/>
          </p:nvPr>
        </p:nvSpPr>
        <p:spPr/>
        <p:txBody>
          <a:bodyPr>
            <a:normAutofit/>
          </a:bodyPr>
          <a:lstStyle/>
          <a:p>
            <a:r>
              <a:rPr lang="en-US" sz="1600" dirty="0"/>
              <a:t>World Happiness Report</a:t>
            </a:r>
          </a:p>
          <a:p>
            <a:r>
              <a:rPr lang="en-US" sz="1600" dirty="0"/>
              <a:t>World Bank Life Expectancy</a:t>
            </a:r>
          </a:p>
          <a:p>
            <a:r>
              <a:rPr lang="en-US" sz="1600" dirty="0"/>
              <a:t>the Human Freedom Index</a:t>
            </a:r>
          </a:p>
        </p:txBody>
      </p:sp>
      <p:pic>
        <p:nvPicPr>
          <p:cNvPr id="6" name="Picture 5" descr="Logo&#10;&#10;Description automatically generated">
            <a:extLst>
              <a:ext uri="{FF2B5EF4-FFF2-40B4-BE49-F238E27FC236}">
                <a16:creationId xmlns:a16="http://schemas.microsoft.com/office/drawing/2014/main" id="{E6D44813-0A4F-40FA-B6AF-7B05F09A8839}"/>
              </a:ext>
            </a:extLst>
          </p:cNvPr>
          <p:cNvPicPr>
            <a:picLocks noChangeAspect="1"/>
          </p:cNvPicPr>
          <p:nvPr/>
        </p:nvPicPr>
        <p:blipFill>
          <a:blip r:embed="rId6">
            <a:extLst>
              <a:ext uri="{BEBA8EAE-BF5A-486C-A8C5-ECC9F3942E4B}">
                <a14:imgProps xmlns:a14="http://schemas.microsoft.com/office/drawing/2010/main">
                  <a14:imgLayer r:embed="rId7">
                    <a14:imgEffect>
                      <a14:colorTemperature colorTemp="4700"/>
                    </a14:imgEffect>
                    <a14:imgEffect>
                      <a14:saturation sat="300000"/>
                    </a14:imgEffect>
                  </a14:imgLayer>
                </a14:imgProps>
              </a:ext>
              <a:ext uri="{837473B0-CC2E-450A-ABE3-18F120FF3D39}">
                <a1611:picAttrSrcUrl xmlns:a1611="http://schemas.microsoft.com/office/drawing/2016/11/main" r:id="rId8"/>
              </a:ext>
            </a:extLst>
          </a:blip>
          <a:stretch>
            <a:fillRect/>
          </a:stretch>
        </p:blipFill>
        <p:spPr>
          <a:xfrm>
            <a:off x="457200" y="589538"/>
            <a:ext cx="2280252" cy="880696"/>
          </a:xfrm>
          <a:prstGeom prst="rect">
            <a:avLst/>
          </a:prstGeom>
        </p:spPr>
      </p:pic>
      <p:pic>
        <p:nvPicPr>
          <p:cNvPr id="12" name="Picture 11" descr="Logo&#10;&#10;Description automatically generated">
            <a:extLst>
              <a:ext uri="{FF2B5EF4-FFF2-40B4-BE49-F238E27FC236}">
                <a16:creationId xmlns:a16="http://schemas.microsoft.com/office/drawing/2014/main" id="{E2815950-84AA-4DEB-80C2-0288237BD8BA}"/>
              </a:ext>
            </a:extLst>
          </p:cNvPr>
          <p:cNvPicPr>
            <a:picLocks noChangeAspect="1"/>
          </p:cNvPicPr>
          <p:nvPr/>
        </p:nvPicPr>
        <p:blipFill>
          <a:blip r:embed="rId9">
            <a:duotone>
              <a:schemeClr val="bg2">
                <a:shade val="45000"/>
                <a:satMod val="135000"/>
              </a:schemeClr>
              <a:prstClr val="white"/>
            </a:duotone>
            <a:extLst>
              <a:ext uri="{837473B0-CC2E-450A-ABE3-18F120FF3D39}">
                <a1611:picAttrSrcUrl xmlns:a1611="http://schemas.microsoft.com/office/drawing/2016/11/main" r:id="rId10"/>
              </a:ext>
            </a:extLst>
          </a:blip>
          <a:stretch>
            <a:fillRect/>
          </a:stretch>
        </p:blipFill>
        <p:spPr>
          <a:xfrm>
            <a:off x="1632172" y="4629813"/>
            <a:ext cx="2025428" cy="1510838"/>
          </a:xfrm>
          <a:prstGeom prst="rect">
            <a:avLst/>
          </a:prstGeom>
        </p:spPr>
      </p:pic>
      <p:sp>
        <p:nvSpPr>
          <p:cNvPr id="7" name="Slide Number Placeholder 6">
            <a:extLst>
              <a:ext uri="{FF2B5EF4-FFF2-40B4-BE49-F238E27FC236}">
                <a16:creationId xmlns:a16="http://schemas.microsoft.com/office/drawing/2014/main" id="{B3594958-DD5F-4837-9ACE-C10D25DE3E77}"/>
              </a:ext>
            </a:extLst>
          </p:cNvPr>
          <p:cNvSpPr>
            <a:spLocks noGrp="1"/>
          </p:cNvSpPr>
          <p:nvPr>
            <p:ph type="sldNum" sz="quarter" idx="12"/>
          </p:nvPr>
        </p:nvSpPr>
        <p:spPr/>
        <p:txBody>
          <a:bodyPr/>
          <a:lstStyle/>
          <a:p>
            <a:fld id="{34B7E4EF-A1BD-40F4-AB7B-04F084DD991D}" type="slidenum">
              <a:rPr lang="en-US" smtClean="0"/>
              <a:t>3</a:t>
            </a:fld>
            <a:endParaRPr lang="en-US" dirty="0"/>
          </a:p>
        </p:txBody>
      </p:sp>
    </p:spTree>
    <p:extLst>
      <p:ext uri="{BB962C8B-B14F-4D97-AF65-F5344CB8AC3E}">
        <p14:creationId xmlns:p14="http://schemas.microsoft.com/office/powerpoint/2010/main" val="1829910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843AFC8-D8D0-4784-B08C-6324FA88E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54B1A56-8AFB-4D4F-8D98-1E832D6FFE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3478" y="0"/>
            <a:ext cx="465738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F78FE6F8-5C1C-40EA-89DA-3EE4042DC9A0}"/>
              </a:ext>
            </a:extLst>
          </p:cNvPr>
          <p:cNvSpPr>
            <a:spLocks noGrp="1"/>
          </p:cNvSpPr>
          <p:nvPr>
            <p:ph type="title"/>
          </p:nvPr>
        </p:nvSpPr>
        <p:spPr>
          <a:xfrm>
            <a:off x="1901163" y="1111753"/>
            <a:ext cx="3720353" cy="4634494"/>
          </a:xfrm>
          <a:ln w="25400" cap="sq">
            <a:noFill/>
            <a:miter lim="800000"/>
          </a:ln>
        </p:spPr>
        <p:txBody>
          <a:bodyPr anchor="ctr">
            <a:normAutofit/>
          </a:bodyPr>
          <a:lstStyle/>
          <a:p>
            <a:pPr algn="ctr"/>
            <a:r>
              <a:rPr lang="en-US" sz="3200" dirty="0">
                <a:solidFill>
                  <a:srgbClr val="FFFFFF"/>
                </a:solidFill>
              </a:rPr>
              <a:t>Technology Used</a:t>
            </a:r>
          </a:p>
        </p:txBody>
      </p:sp>
      <p:sp>
        <p:nvSpPr>
          <p:cNvPr id="14" name="Rectangle 13">
            <a:extLst>
              <a:ext uri="{FF2B5EF4-FFF2-40B4-BE49-F238E27FC236}">
                <a16:creationId xmlns:a16="http://schemas.microsoft.com/office/drawing/2014/main" id="{F8E828FC-05B4-4BA4-92D3-3DF79D42D8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53478" cy="6858000"/>
          </a:xfrm>
          <a:prstGeom prst="rect">
            <a:avLst/>
          </a:prstGeom>
          <a:solidFill>
            <a:schemeClr val="tx1">
              <a:lumMod val="75000"/>
              <a:lumOff val="2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6" name="Content Placeholder 4">
            <a:extLst>
              <a:ext uri="{FF2B5EF4-FFF2-40B4-BE49-F238E27FC236}">
                <a16:creationId xmlns:a16="http://schemas.microsoft.com/office/drawing/2014/main" id="{123BB412-D8D0-4F77-8E21-B683EC58035B}"/>
              </a:ext>
            </a:extLst>
          </p:cNvPr>
          <p:cNvGraphicFramePr>
            <a:graphicFrameLocks noGrp="1"/>
          </p:cNvGraphicFramePr>
          <p:nvPr>
            <p:ph idx="1"/>
            <p:extLst>
              <p:ext uri="{D42A27DB-BD31-4B8C-83A1-F6EECF244321}">
                <p14:modId xmlns:p14="http://schemas.microsoft.com/office/powerpoint/2010/main" val="162131520"/>
              </p:ext>
            </p:extLst>
          </p:nvPr>
        </p:nvGraphicFramePr>
        <p:xfrm>
          <a:off x="6570206" y="1111753"/>
          <a:ext cx="5057396" cy="4628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descr="Logo, company name&#10;&#10;Description automatically generated">
            <a:extLst>
              <a:ext uri="{FF2B5EF4-FFF2-40B4-BE49-F238E27FC236}">
                <a16:creationId xmlns:a16="http://schemas.microsoft.com/office/drawing/2014/main" id="{D40FC4D8-40AB-4464-95EF-92AF08DA6A0A}"/>
              </a:ext>
            </a:extLst>
          </p:cNvPr>
          <p:cNvPicPr>
            <a:picLocks noChangeAspect="1"/>
          </p:cNvPicPr>
          <p:nvPr/>
        </p:nvPicPr>
        <p:blipFill>
          <a:blip r:embed="rId8">
            <a:extLst>
              <a:ext uri="{837473B0-CC2E-450A-ABE3-18F120FF3D39}">
                <a1611:picAttrSrcUrl xmlns:a1611="http://schemas.microsoft.com/office/drawing/2016/11/main" r:id="rId9"/>
              </a:ext>
            </a:extLst>
          </a:blip>
          <a:stretch>
            <a:fillRect/>
          </a:stretch>
        </p:blipFill>
        <p:spPr>
          <a:xfrm>
            <a:off x="9597289" y="1468020"/>
            <a:ext cx="1541675" cy="623093"/>
          </a:xfrm>
          <a:prstGeom prst="rect">
            <a:avLst/>
          </a:prstGeom>
        </p:spPr>
      </p:pic>
      <p:pic>
        <p:nvPicPr>
          <p:cNvPr id="9" name="Picture 8">
            <a:extLst>
              <a:ext uri="{FF2B5EF4-FFF2-40B4-BE49-F238E27FC236}">
                <a16:creationId xmlns:a16="http://schemas.microsoft.com/office/drawing/2014/main" id="{3D946E43-A4D9-4C86-AE28-AEFBEF804006}"/>
              </a:ext>
            </a:extLst>
          </p:cNvPr>
          <p:cNvPicPr>
            <a:picLocks noChangeAspect="1"/>
          </p:cNvPicPr>
          <p:nvPr/>
        </p:nvPicPr>
        <p:blipFill>
          <a:blip r:embed="rId10"/>
          <a:stretch>
            <a:fillRect/>
          </a:stretch>
        </p:blipFill>
        <p:spPr>
          <a:xfrm>
            <a:off x="7043931" y="2677016"/>
            <a:ext cx="1027497" cy="885228"/>
          </a:xfrm>
          <a:prstGeom prst="rect">
            <a:avLst/>
          </a:prstGeom>
        </p:spPr>
      </p:pic>
      <p:pic>
        <p:nvPicPr>
          <p:cNvPr id="13" name="Picture 12" descr="Logo&#10;&#10;Description automatically generated">
            <a:extLst>
              <a:ext uri="{FF2B5EF4-FFF2-40B4-BE49-F238E27FC236}">
                <a16:creationId xmlns:a16="http://schemas.microsoft.com/office/drawing/2014/main" id="{4DD7919E-6260-444A-AD97-A431C9164294}"/>
              </a:ext>
            </a:extLst>
          </p:cNvPr>
          <p:cNvPicPr>
            <a:picLocks noChangeAspect="1"/>
          </p:cNvPicPr>
          <p:nvPr/>
        </p:nvPicPr>
        <p:blipFill>
          <a:blip r:embed="rId11">
            <a:extLst>
              <a:ext uri="{837473B0-CC2E-450A-ABE3-18F120FF3D39}">
                <a1611:picAttrSrcUrl xmlns:a1611="http://schemas.microsoft.com/office/drawing/2016/11/main" r:id="rId12"/>
              </a:ext>
            </a:extLst>
          </a:blip>
          <a:stretch>
            <a:fillRect/>
          </a:stretch>
        </p:blipFill>
        <p:spPr>
          <a:xfrm>
            <a:off x="8545153" y="2763051"/>
            <a:ext cx="1107502" cy="662839"/>
          </a:xfrm>
          <a:prstGeom prst="rect">
            <a:avLst/>
          </a:prstGeom>
        </p:spPr>
      </p:pic>
      <p:pic>
        <p:nvPicPr>
          <p:cNvPr id="18" name="Picture 17" descr="Graphical user interface&#10;&#10;Description automatically generated">
            <a:extLst>
              <a:ext uri="{FF2B5EF4-FFF2-40B4-BE49-F238E27FC236}">
                <a16:creationId xmlns:a16="http://schemas.microsoft.com/office/drawing/2014/main" id="{4C7756C2-92C2-4E62-82B3-8E0E771C8733}"/>
              </a:ext>
            </a:extLst>
          </p:cNvPr>
          <p:cNvPicPr>
            <a:picLocks noChangeAspect="1"/>
          </p:cNvPicPr>
          <p:nvPr/>
        </p:nvPicPr>
        <p:blipFill>
          <a:blip r:embed="rId13">
            <a:extLst>
              <a:ext uri="{837473B0-CC2E-450A-ABE3-18F120FF3D39}">
                <a1611:picAttrSrcUrl xmlns:a1611="http://schemas.microsoft.com/office/drawing/2016/11/main" r:id="rId14"/>
              </a:ext>
            </a:extLst>
          </a:blip>
          <a:stretch>
            <a:fillRect/>
          </a:stretch>
        </p:blipFill>
        <p:spPr>
          <a:xfrm>
            <a:off x="9956597" y="2854405"/>
            <a:ext cx="1367063" cy="627505"/>
          </a:xfrm>
          <a:prstGeom prst="rect">
            <a:avLst/>
          </a:prstGeom>
        </p:spPr>
      </p:pic>
      <p:sp>
        <p:nvSpPr>
          <p:cNvPr id="3" name="Slide Number Placeholder 2">
            <a:extLst>
              <a:ext uri="{FF2B5EF4-FFF2-40B4-BE49-F238E27FC236}">
                <a16:creationId xmlns:a16="http://schemas.microsoft.com/office/drawing/2014/main" id="{935F4564-B7EC-4ED9-BF0C-449B134D9106}"/>
              </a:ext>
            </a:extLst>
          </p:cNvPr>
          <p:cNvSpPr>
            <a:spLocks noGrp="1"/>
          </p:cNvSpPr>
          <p:nvPr>
            <p:ph type="sldNum" sz="quarter" idx="12"/>
          </p:nvPr>
        </p:nvSpPr>
        <p:spPr/>
        <p:txBody>
          <a:bodyPr/>
          <a:lstStyle/>
          <a:p>
            <a:fld id="{34B7E4EF-A1BD-40F4-AB7B-04F084DD991D}" type="slidenum">
              <a:rPr lang="en-US" smtClean="0"/>
              <a:t>4</a:t>
            </a:fld>
            <a:endParaRPr lang="en-US" dirty="0"/>
          </a:p>
        </p:txBody>
      </p:sp>
      <p:pic>
        <p:nvPicPr>
          <p:cNvPr id="5" name="Picture 4" descr="Logo&#10;&#10;Description automatically generated">
            <a:extLst>
              <a:ext uri="{FF2B5EF4-FFF2-40B4-BE49-F238E27FC236}">
                <a16:creationId xmlns:a16="http://schemas.microsoft.com/office/drawing/2014/main" id="{3AB0F4C2-6580-4AFB-8EAD-84DB3CE59D50}"/>
              </a:ext>
            </a:extLst>
          </p:cNvPr>
          <p:cNvPicPr>
            <a:picLocks noChangeAspect="1"/>
          </p:cNvPicPr>
          <p:nvPr/>
        </p:nvPicPr>
        <p:blipFill>
          <a:blip r:embed="rId15">
            <a:extLst>
              <a:ext uri="{837473B0-CC2E-450A-ABE3-18F120FF3D39}">
                <a1611:picAttrSrcUrl xmlns:a1611="http://schemas.microsoft.com/office/drawing/2016/11/main" r:id="rId16"/>
              </a:ext>
            </a:extLst>
          </a:blip>
          <a:stretch>
            <a:fillRect/>
          </a:stretch>
        </p:blipFill>
        <p:spPr>
          <a:xfrm>
            <a:off x="6915409" y="4680216"/>
            <a:ext cx="1515703" cy="313876"/>
          </a:xfrm>
          <a:prstGeom prst="rect">
            <a:avLst/>
          </a:prstGeom>
        </p:spPr>
      </p:pic>
      <p:pic>
        <p:nvPicPr>
          <p:cNvPr id="11" name="Picture 10" descr="Icon&#10;&#10;Description automatically generated">
            <a:extLst>
              <a:ext uri="{FF2B5EF4-FFF2-40B4-BE49-F238E27FC236}">
                <a16:creationId xmlns:a16="http://schemas.microsoft.com/office/drawing/2014/main" id="{04B4DCBB-80EA-48F2-96C2-0808101EC5DB}"/>
              </a:ext>
            </a:extLst>
          </p:cNvPr>
          <p:cNvPicPr>
            <a:picLocks noChangeAspect="1"/>
          </p:cNvPicPr>
          <p:nvPr/>
        </p:nvPicPr>
        <p:blipFill>
          <a:blip r:embed="rId17">
            <a:extLst>
              <a:ext uri="{837473B0-CC2E-450A-ABE3-18F120FF3D39}">
                <a1611:picAttrSrcUrl xmlns:a1611="http://schemas.microsoft.com/office/drawing/2016/11/main" r:id="rId18"/>
              </a:ext>
            </a:extLst>
          </a:blip>
          <a:stretch>
            <a:fillRect/>
          </a:stretch>
        </p:blipFill>
        <p:spPr>
          <a:xfrm>
            <a:off x="8696653" y="4095831"/>
            <a:ext cx="888469" cy="802399"/>
          </a:xfrm>
          <a:prstGeom prst="rect">
            <a:avLst/>
          </a:prstGeom>
        </p:spPr>
      </p:pic>
      <p:sp>
        <p:nvSpPr>
          <p:cNvPr id="15" name="TextBox 14">
            <a:extLst>
              <a:ext uri="{FF2B5EF4-FFF2-40B4-BE49-F238E27FC236}">
                <a16:creationId xmlns:a16="http://schemas.microsoft.com/office/drawing/2014/main" id="{F4466E2D-444B-44D8-826D-68B20E69EC0B}"/>
              </a:ext>
            </a:extLst>
          </p:cNvPr>
          <p:cNvSpPr txBox="1"/>
          <p:nvPr/>
        </p:nvSpPr>
        <p:spPr>
          <a:xfrm>
            <a:off x="8696653" y="10953831"/>
            <a:ext cx="861917" cy="923330"/>
          </a:xfrm>
          <a:prstGeom prst="rect">
            <a:avLst/>
          </a:prstGeom>
          <a:noFill/>
        </p:spPr>
        <p:txBody>
          <a:bodyPr wrap="square" rtlCol="0">
            <a:spAutoFit/>
          </a:bodyPr>
          <a:lstStyle/>
          <a:p>
            <a:r>
              <a:rPr lang="en-US" sz="900">
                <a:hlinkClick r:id="rId18" tooltip="https://pngimg.com/download/73352"/>
              </a:rPr>
              <a:t>This Photo</a:t>
            </a:r>
            <a:r>
              <a:rPr lang="en-US" sz="900"/>
              <a:t> by Unknown Author is licensed under </a:t>
            </a:r>
            <a:r>
              <a:rPr lang="en-US" sz="900">
                <a:hlinkClick r:id="rId19" tooltip="https://creativecommons.org/licenses/by-nc/3.0/"/>
              </a:rPr>
              <a:t>CC BY-NC</a:t>
            </a:r>
            <a:endParaRPr lang="en-US" sz="900"/>
          </a:p>
        </p:txBody>
      </p:sp>
      <p:pic>
        <p:nvPicPr>
          <p:cNvPr id="19" name="Picture 18" descr="Logo&#10;&#10;Description automatically generated">
            <a:extLst>
              <a:ext uri="{FF2B5EF4-FFF2-40B4-BE49-F238E27FC236}">
                <a16:creationId xmlns:a16="http://schemas.microsoft.com/office/drawing/2014/main" id="{DAF84982-4FDD-4227-909E-4A4BBE1B6567}"/>
              </a:ext>
            </a:extLst>
          </p:cNvPr>
          <p:cNvPicPr>
            <a:picLocks noChangeAspect="1"/>
          </p:cNvPicPr>
          <p:nvPr/>
        </p:nvPicPr>
        <p:blipFill>
          <a:blip r:embed="rId20">
            <a:extLst>
              <a:ext uri="{837473B0-CC2E-450A-ABE3-18F120FF3D39}">
                <a1611:picAttrSrcUrl xmlns:a1611="http://schemas.microsoft.com/office/drawing/2016/11/main" r:id="rId21"/>
              </a:ext>
            </a:extLst>
          </a:blip>
          <a:stretch>
            <a:fillRect/>
          </a:stretch>
        </p:blipFill>
        <p:spPr>
          <a:xfrm>
            <a:off x="9834288" y="4201667"/>
            <a:ext cx="1378195" cy="741928"/>
          </a:xfrm>
          <a:prstGeom prst="rect">
            <a:avLst/>
          </a:prstGeom>
        </p:spPr>
      </p:pic>
    </p:spTree>
    <p:extLst>
      <p:ext uri="{BB962C8B-B14F-4D97-AF65-F5344CB8AC3E}">
        <p14:creationId xmlns:p14="http://schemas.microsoft.com/office/powerpoint/2010/main" val="2885905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C9810-D931-4402-A93E-6EB221B61867}"/>
              </a:ext>
            </a:extLst>
          </p:cNvPr>
          <p:cNvSpPr>
            <a:spLocks noGrp="1"/>
          </p:cNvSpPr>
          <p:nvPr>
            <p:ph type="title"/>
          </p:nvPr>
        </p:nvSpPr>
        <p:spPr/>
        <p:txBody>
          <a:bodyPr/>
          <a:lstStyle/>
          <a:p>
            <a:r>
              <a:rPr lang="en-US" dirty="0"/>
              <a:t>Data Exploration</a:t>
            </a:r>
          </a:p>
        </p:txBody>
      </p:sp>
      <p:sp>
        <p:nvSpPr>
          <p:cNvPr id="3" name="Content Placeholder 2">
            <a:extLst>
              <a:ext uri="{FF2B5EF4-FFF2-40B4-BE49-F238E27FC236}">
                <a16:creationId xmlns:a16="http://schemas.microsoft.com/office/drawing/2014/main" id="{6158F20B-8C14-4184-8130-2B62A8081715}"/>
              </a:ext>
            </a:extLst>
          </p:cNvPr>
          <p:cNvSpPr>
            <a:spLocks noGrp="1"/>
          </p:cNvSpPr>
          <p:nvPr>
            <p:ph idx="1"/>
          </p:nvPr>
        </p:nvSpPr>
        <p:spPr/>
        <p:txBody>
          <a:bodyPr>
            <a:normAutofit fontScale="92500" lnSpcReduction="10000"/>
          </a:bodyPr>
          <a:lstStyle/>
          <a:p>
            <a:r>
              <a:rPr lang="en-US" b="1" dirty="0"/>
              <a:t>1</a:t>
            </a:r>
            <a:r>
              <a:rPr lang="en-US" b="1" baseline="30000" dirty="0"/>
              <a:t>st</a:t>
            </a:r>
            <a:r>
              <a:rPr lang="en-US" b="1" dirty="0"/>
              <a:t> Goal</a:t>
            </a:r>
            <a:r>
              <a:rPr lang="en-US" dirty="0"/>
              <a:t> : Align three data sets to find correlation in what determines happiness across countries based on life expectancy and freedom in 2018 and 2019.</a:t>
            </a:r>
          </a:p>
          <a:p>
            <a:r>
              <a:rPr lang="en-US" dirty="0"/>
              <a:t>We started by hosting the data sets in </a:t>
            </a:r>
            <a:r>
              <a:rPr lang="en-US" b="1" dirty="0"/>
              <a:t>AWS</a:t>
            </a:r>
            <a:r>
              <a:rPr lang="en-US" dirty="0"/>
              <a:t> and linking them to </a:t>
            </a:r>
            <a:r>
              <a:rPr lang="en-US" b="1" dirty="0"/>
              <a:t>PostgreSQL</a:t>
            </a:r>
            <a:r>
              <a:rPr lang="en-US" dirty="0"/>
              <a:t>.</a:t>
            </a:r>
          </a:p>
          <a:p>
            <a:r>
              <a:rPr lang="en-US" b="1" dirty="0"/>
              <a:t>Issues:</a:t>
            </a:r>
          </a:p>
          <a:p>
            <a:pPr>
              <a:buFont typeface="Wingdings" panose="05000000000000000000" pitchFamily="2" charset="2"/>
              <a:buChar char="v"/>
            </a:pPr>
            <a:r>
              <a:rPr lang="en-US" b="1" dirty="0"/>
              <a:t>Data set alignment</a:t>
            </a:r>
          </a:p>
          <a:p>
            <a:pPr lvl="1">
              <a:buFont typeface="Wingdings" panose="05000000000000000000" pitchFamily="2" charset="2"/>
              <a:buChar char="§"/>
            </a:pPr>
            <a:r>
              <a:rPr lang="en-US" b="1" dirty="0"/>
              <a:t>World Happiness Report </a:t>
            </a:r>
            <a:r>
              <a:rPr lang="en-US" dirty="0"/>
              <a:t>data set from </a:t>
            </a:r>
            <a:r>
              <a:rPr lang="en-US" b="1" dirty="0"/>
              <a:t>2015 to 2019</a:t>
            </a:r>
          </a:p>
          <a:p>
            <a:pPr lvl="1">
              <a:buFont typeface="Wingdings" panose="05000000000000000000" pitchFamily="2" charset="2"/>
              <a:buChar char="§"/>
            </a:pPr>
            <a:r>
              <a:rPr lang="en-US" b="1" dirty="0"/>
              <a:t>World Bank Life Expectancy </a:t>
            </a:r>
            <a:r>
              <a:rPr lang="en-US" dirty="0"/>
              <a:t> data set from </a:t>
            </a:r>
            <a:r>
              <a:rPr lang="en-US" b="1" dirty="0"/>
              <a:t>1960 to 2018</a:t>
            </a:r>
          </a:p>
          <a:p>
            <a:pPr lvl="1">
              <a:buFont typeface="Wingdings" panose="05000000000000000000" pitchFamily="2" charset="2"/>
              <a:buChar char="§"/>
            </a:pPr>
            <a:r>
              <a:rPr lang="en-US" b="1" dirty="0"/>
              <a:t>Human Freedom Index </a:t>
            </a:r>
            <a:r>
              <a:rPr lang="en-US" dirty="0"/>
              <a:t>data set from </a:t>
            </a:r>
            <a:r>
              <a:rPr lang="en-US" b="1" dirty="0"/>
              <a:t>2008 to 2016</a:t>
            </a:r>
          </a:p>
          <a:p>
            <a:pPr>
              <a:buFont typeface="Wingdings" panose="05000000000000000000" pitchFamily="2" charset="2"/>
              <a:buChar char="v"/>
            </a:pPr>
            <a:r>
              <a:rPr lang="en-US" b="1" dirty="0"/>
              <a:t> Data set structure</a:t>
            </a:r>
          </a:p>
          <a:p>
            <a:pPr lvl="1">
              <a:buFont typeface="Wingdings" panose="05000000000000000000" pitchFamily="2" charset="2"/>
              <a:buChar char="v"/>
            </a:pPr>
            <a:r>
              <a:rPr lang="en-US" b="1" dirty="0"/>
              <a:t> </a:t>
            </a:r>
            <a:r>
              <a:rPr lang="en-US" dirty="0"/>
              <a:t>Country name cleanup</a:t>
            </a:r>
          </a:p>
          <a:p>
            <a:pPr lvl="1">
              <a:buFont typeface="Wingdings" panose="05000000000000000000" pitchFamily="2" charset="2"/>
              <a:buChar char="v"/>
            </a:pPr>
            <a:r>
              <a:rPr lang="en-US" dirty="0"/>
              <a:t> Null and </a:t>
            </a:r>
            <a:r>
              <a:rPr lang="en-US" dirty="0" err="1"/>
              <a:t>NaN</a:t>
            </a:r>
            <a:endParaRPr lang="en-US" dirty="0"/>
          </a:p>
          <a:p>
            <a:pPr lvl="1">
              <a:buFont typeface="Wingdings" panose="05000000000000000000" pitchFamily="2" charset="2"/>
              <a:buChar char="v"/>
            </a:pPr>
            <a:r>
              <a:rPr lang="en-US" dirty="0"/>
              <a:t>Duplicates</a:t>
            </a:r>
          </a:p>
          <a:p>
            <a:pPr lvl="1">
              <a:buFont typeface="Wingdings" panose="05000000000000000000" pitchFamily="2" charset="2"/>
              <a:buChar char="v"/>
            </a:pPr>
            <a:endParaRPr lang="en-US" b="1" dirty="0"/>
          </a:p>
        </p:txBody>
      </p:sp>
      <p:sp>
        <p:nvSpPr>
          <p:cNvPr id="5" name="Slide Number Placeholder 4">
            <a:extLst>
              <a:ext uri="{FF2B5EF4-FFF2-40B4-BE49-F238E27FC236}">
                <a16:creationId xmlns:a16="http://schemas.microsoft.com/office/drawing/2014/main" id="{DFF90533-0404-4083-BB35-49B202DEF165}"/>
              </a:ext>
            </a:extLst>
          </p:cNvPr>
          <p:cNvSpPr>
            <a:spLocks noGrp="1"/>
          </p:cNvSpPr>
          <p:nvPr>
            <p:ph type="sldNum" sz="quarter" idx="12"/>
          </p:nvPr>
        </p:nvSpPr>
        <p:spPr/>
        <p:txBody>
          <a:bodyPr/>
          <a:lstStyle/>
          <a:p>
            <a:fld id="{34B7E4EF-A1BD-40F4-AB7B-04F084DD991D}" type="slidenum">
              <a:rPr lang="en-US" smtClean="0"/>
              <a:t>5</a:t>
            </a:fld>
            <a:endParaRPr lang="en-US" dirty="0"/>
          </a:p>
        </p:txBody>
      </p:sp>
    </p:spTree>
    <p:extLst>
      <p:ext uri="{BB962C8B-B14F-4D97-AF65-F5344CB8AC3E}">
        <p14:creationId xmlns:p14="http://schemas.microsoft.com/office/powerpoint/2010/main" val="3168490950"/>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B80045BC-58DB-469C-8997-6C0C16B173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B8FD79-FA52-4F22-B27D-655C03ED7FEF}"/>
              </a:ext>
            </a:extLst>
          </p:cNvPr>
          <p:cNvSpPr>
            <a:spLocks noGrp="1"/>
          </p:cNvSpPr>
          <p:nvPr>
            <p:ph type="title"/>
          </p:nvPr>
        </p:nvSpPr>
        <p:spPr>
          <a:xfrm>
            <a:off x="7859485" y="634946"/>
            <a:ext cx="3690257" cy="1450757"/>
          </a:xfrm>
        </p:spPr>
        <p:txBody>
          <a:bodyPr>
            <a:normAutofit fontScale="90000"/>
          </a:bodyPr>
          <a:lstStyle/>
          <a:p>
            <a:r>
              <a:rPr lang="en-US" sz="4400" dirty="0"/>
              <a:t>Preprocessing and Data Cleanup</a:t>
            </a:r>
          </a:p>
        </p:txBody>
      </p:sp>
      <p:pic>
        <p:nvPicPr>
          <p:cNvPr id="4" name="Content Placeholder 3">
            <a:extLst>
              <a:ext uri="{FF2B5EF4-FFF2-40B4-BE49-F238E27FC236}">
                <a16:creationId xmlns:a16="http://schemas.microsoft.com/office/drawing/2014/main" id="{93F2E53A-75EC-4C13-878A-2122517C6D14}"/>
              </a:ext>
            </a:extLst>
          </p:cNvPr>
          <p:cNvPicPr>
            <a:picLocks noChangeAspect="1"/>
          </p:cNvPicPr>
          <p:nvPr/>
        </p:nvPicPr>
        <p:blipFill rotWithShape="1">
          <a:blip r:embed="rId3"/>
          <a:srcRect r="5085"/>
          <a:stretch/>
        </p:blipFill>
        <p:spPr>
          <a:xfrm>
            <a:off x="633999" y="640081"/>
            <a:ext cx="6909801" cy="5314406"/>
          </a:xfrm>
          <a:prstGeom prst="rect">
            <a:avLst/>
          </a:prstGeom>
        </p:spPr>
      </p:pic>
      <p:cxnSp>
        <p:nvCxnSpPr>
          <p:cNvPr id="24" name="Straight Connector 23">
            <a:extLst>
              <a:ext uri="{FF2B5EF4-FFF2-40B4-BE49-F238E27FC236}">
                <a16:creationId xmlns:a16="http://schemas.microsoft.com/office/drawing/2014/main" id="{83EF6BB5-A95D-4C59-808C-3B64F444F2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B5C6094B-CC40-4888-9CAC-86A2081D481E}"/>
              </a:ext>
            </a:extLst>
          </p:cNvPr>
          <p:cNvSpPr>
            <a:spLocks noGrp="1"/>
          </p:cNvSpPr>
          <p:nvPr>
            <p:ph idx="1"/>
          </p:nvPr>
        </p:nvSpPr>
        <p:spPr>
          <a:xfrm>
            <a:off x="7859485" y="2198914"/>
            <a:ext cx="3690257" cy="3670180"/>
          </a:xfrm>
        </p:spPr>
        <p:txBody>
          <a:bodyPr>
            <a:normAutofit/>
          </a:bodyPr>
          <a:lstStyle/>
          <a:p>
            <a:pPr>
              <a:buFont typeface="Wingdings" panose="05000000000000000000" pitchFamily="2" charset="2"/>
              <a:buChar char="q"/>
            </a:pPr>
            <a:r>
              <a:rPr lang="en-US" dirty="0"/>
              <a:t> Connect Python to Postgres database</a:t>
            </a:r>
          </a:p>
          <a:p>
            <a:pPr>
              <a:buFont typeface="Wingdings" panose="05000000000000000000" pitchFamily="2" charset="2"/>
              <a:buChar char="q"/>
            </a:pPr>
            <a:r>
              <a:rPr lang="en-US" dirty="0"/>
              <a:t> Get data set that was sourced from Amazon Web Services (AWS)</a:t>
            </a:r>
          </a:p>
          <a:p>
            <a:pPr>
              <a:buFont typeface="Wingdings" panose="05000000000000000000" pitchFamily="2" charset="2"/>
              <a:buChar char="q"/>
            </a:pPr>
            <a:r>
              <a:rPr lang="en-US" dirty="0"/>
              <a:t> Define data frame using pandas</a:t>
            </a:r>
          </a:p>
        </p:txBody>
      </p:sp>
      <p:sp>
        <p:nvSpPr>
          <p:cNvPr id="26" name="Rectangle 25">
            <a:extLst>
              <a:ext uri="{FF2B5EF4-FFF2-40B4-BE49-F238E27FC236}">
                <a16:creationId xmlns:a16="http://schemas.microsoft.com/office/drawing/2014/main" id="{150BDA68-EBDD-443C-9B6B-03CA14AFFB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8" name="Rectangle 27">
            <a:extLst>
              <a:ext uri="{FF2B5EF4-FFF2-40B4-BE49-F238E27FC236}">
                <a16:creationId xmlns:a16="http://schemas.microsoft.com/office/drawing/2014/main" id="{00C07DB3-666C-4A9D-81CE-83B435F95B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lide Number Placeholder 4">
            <a:extLst>
              <a:ext uri="{FF2B5EF4-FFF2-40B4-BE49-F238E27FC236}">
                <a16:creationId xmlns:a16="http://schemas.microsoft.com/office/drawing/2014/main" id="{E7A4EB52-570D-44E7-833A-FEF8285DD3D9}"/>
              </a:ext>
            </a:extLst>
          </p:cNvPr>
          <p:cNvSpPr>
            <a:spLocks noGrp="1"/>
          </p:cNvSpPr>
          <p:nvPr>
            <p:ph type="sldNum" sz="quarter" idx="12"/>
          </p:nvPr>
        </p:nvSpPr>
        <p:spPr/>
        <p:txBody>
          <a:bodyPr/>
          <a:lstStyle/>
          <a:p>
            <a:fld id="{34B7E4EF-A1BD-40F4-AB7B-04F084DD991D}" type="slidenum">
              <a:rPr lang="en-US" smtClean="0"/>
              <a:t>6</a:t>
            </a:fld>
            <a:endParaRPr lang="en-US" dirty="0"/>
          </a:p>
        </p:txBody>
      </p:sp>
    </p:spTree>
    <p:extLst>
      <p:ext uri="{BB962C8B-B14F-4D97-AF65-F5344CB8AC3E}">
        <p14:creationId xmlns:p14="http://schemas.microsoft.com/office/powerpoint/2010/main" val="2516662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994F364-01DE-4976-A718-6ED4B8629A71}"/>
              </a:ext>
            </a:extLst>
          </p:cNvPr>
          <p:cNvPicPr>
            <a:picLocks noChangeAspect="1"/>
          </p:cNvPicPr>
          <p:nvPr/>
        </p:nvPicPr>
        <p:blipFill>
          <a:blip r:embed="rId3"/>
          <a:stretch>
            <a:fillRect/>
          </a:stretch>
        </p:blipFill>
        <p:spPr>
          <a:xfrm>
            <a:off x="408311" y="875097"/>
            <a:ext cx="3231275" cy="2729329"/>
          </a:xfrm>
          <a:prstGeom prst="rect">
            <a:avLst/>
          </a:prstGeom>
          <a:ln>
            <a:noFill/>
          </a:ln>
          <a:effectLst>
            <a:outerShdw blurRad="292100" dist="139700" dir="2700000" algn="tl" rotWithShape="0">
              <a:srgbClr val="333333">
                <a:alpha val="65000"/>
              </a:srgbClr>
            </a:outerShdw>
          </a:effectLst>
        </p:spPr>
      </p:pic>
      <p:pic>
        <p:nvPicPr>
          <p:cNvPr id="3" name="Picture 2">
            <a:extLst>
              <a:ext uri="{FF2B5EF4-FFF2-40B4-BE49-F238E27FC236}">
                <a16:creationId xmlns:a16="http://schemas.microsoft.com/office/drawing/2014/main" id="{F287237D-BEFF-4A28-9197-1CFEA17ADF48}"/>
              </a:ext>
            </a:extLst>
          </p:cNvPr>
          <p:cNvPicPr>
            <a:picLocks noChangeAspect="1"/>
          </p:cNvPicPr>
          <p:nvPr/>
        </p:nvPicPr>
        <p:blipFill>
          <a:blip r:embed="rId4"/>
          <a:stretch>
            <a:fillRect/>
          </a:stretch>
        </p:blipFill>
        <p:spPr>
          <a:xfrm>
            <a:off x="4559740" y="804605"/>
            <a:ext cx="3397419" cy="2771199"/>
          </a:xfrm>
          <a:prstGeom prst="rect">
            <a:avLst/>
          </a:prstGeom>
          <a:ln>
            <a:noFill/>
          </a:ln>
          <a:effectLst>
            <a:outerShdw blurRad="292100" dist="139700" dir="2700000" algn="tl" rotWithShape="0">
              <a:srgbClr val="333333">
                <a:alpha val="65000"/>
              </a:srgbClr>
            </a:outerShdw>
          </a:effectLst>
        </p:spPr>
      </p:pic>
      <p:pic>
        <p:nvPicPr>
          <p:cNvPr id="4" name="Picture 3">
            <a:extLst>
              <a:ext uri="{FF2B5EF4-FFF2-40B4-BE49-F238E27FC236}">
                <a16:creationId xmlns:a16="http://schemas.microsoft.com/office/drawing/2014/main" id="{3C55DB5B-02D2-4719-8643-6154EBA18480}"/>
              </a:ext>
            </a:extLst>
          </p:cNvPr>
          <p:cNvPicPr>
            <a:picLocks noChangeAspect="1"/>
          </p:cNvPicPr>
          <p:nvPr/>
        </p:nvPicPr>
        <p:blipFill>
          <a:blip r:embed="rId5"/>
          <a:stretch>
            <a:fillRect/>
          </a:stretch>
        </p:blipFill>
        <p:spPr>
          <a:xfrm>
            <a:off x="8877313" y="804605"/>
            <a:ext cx="2186927" cy="2970919"/>
          </a:xfrm>
          <a:prstGeom prst="rect">
            <a:avLst/>
          </a:prstGeom>
          <a:ln>
            <a:noFill/>
          </a:ln>
          <a:effectLst>
            <a:outerShdw blurRad="292100" dist="139700" dir="2700000" algn="tl" rotWithShape="0">
              <a:srgbClr val="333333">
                <a:alpha val="65000"/>
              </a:srgbClr>
            </a:outerShdw>
          </a:effectLst>
        </p:spPr>
      </p:pic>
      <p:sp>
        <p:nvSpPr>
          <p:cNvPr id="5" name="TextBox 4">
            <a:extLst>
              <a:ext uri="{FF2B5EF4-FFF2-40B4-BE49-F238E27FC236}">
                <a16:creationId xmlns:a16="http://schemas.microsoft.com/office/drawing/2014/main" id="{C466EFB8-7A94-4A03-B496-8FB6AC68BDD4}"/>
              </a:ext>
            </a:extLst>
          </p:cNvPr>
          <p:cNvSpPr txBox="1"/>
          <p:nvPr/>
        </p:nvSpPr>
        <p:spPr>
          <a:xfrm>
            <a:off x="8994879" y="344350"/>
            <a:ext cx="2978332" cy="369332"/>
          </a:xfrm>
          <a:prstGeom prst="rect">
            <a:avLst/>
          </a:prstGeom>
          <a:noFill/>
        </p:spPr>
        <p:txBody>
          <a:bodyPr wrap="square" rtlCol="0">
            <a:spAutoFit/>
          </a:bodyPr>
          <a:lstStyle/>
          <a:p>
            <a:r>
              <a:rPr lang="en-US" dirty="0" err="1"/>
              <a:t>Life_Expectancy_df</a:t>
            </a:r>
            <a:endParaRPr lang="en-US" dirty="0"/>
          </a:p>
        </p:txBody>
      </p:sp>
      <p:sp>
        <p:nvSpPr>
          <p:cNvPr id="22" name="TextBox 21">
            <a:extLst>
              <a:ext uri="{FF2B5EF4-FFF2-40B4-BE49-F238E27FC236}">
                <a16:creationId xmlns:a16="http://schemas.microsoft.com/office/drawing/2014/main" id="{DE09F4C2-3CCF-401A-A03B-A46C92BB747E}"/>
              </a:ext>
            </a:extLst>
          </p:cNvPr>
          <p:cNvSpPr txBox="1"/>
          <p:nvPr/>
        </p:nvSpPr>
        <p:spPr>
          <a:xfrm>
            <a:off x="4978827" y="347166"/>
            <a:ext cx="2978332" cy="369332"/>
          </a:xfrm>
          <a:prstGeom prst="rect">
            <a:avLst/>
          </a:prstGeom>
          <a:noFill/>
        </p:spPr>
        <p:txBody>
          <a:bodyPr wrap="square" rtlCol="0">
            <a:spAutoFit/>
          </a:bodyPr>
          <a:lstStyle/>
          <a:p>
            <a:r>
              <a:rPr lang="en-US" dirty="0" err="1"/>
              <a:t>Human_Freedom_Index_df</a:t>
            </a:r>
            <a:endParaRPr lang="en-US" dirty="0"/>
          </a:p>
        </p:txBody>
      </p:sp>
      <p:sp>
        <p:nvSpPr>
          <p:cNvPr id="6" name="Rectangle 5">
            <a:extLst>
              <a:ext uri="{FF2B5EF4-FFF2-40B4-BE49-F238E27FC236}">
                <a16:creationId xmlns:a16="http://schemas.microsoft.com/office/drawing/2014/main" id="{735BF0BE-A595-41BD-96D5-3B5AD848E02D}"/>
              </a:ext>
            </a:extLst>
          </p:cNvPr>
          <p:cNvSpPr/>
          <p:nvPr/>
        </p:nvSpPr>
        <p:spPr>
          <a:xfrm>
            <a:off x="422466" y="344350"/>
            <a:ext cx="3504486" cy="369332"/>
          </a:xfrm>
          <a:prstGeom prst="rect">
            <a:avLst/>
          </a:prstGeom>
        </p:spPr>
        <p:txBody>
          <a:bodyPr wrap="none">
            <a:spAutoFit/>
          </a:bodyPr>
          <a:lstStyle/>
          <a:p>
            <a:r>
              <a:rPr lang="en-US" dirty="0"/>
              <a:t>Happiness_Report_2015_2016_df</a:t>
            </a:r>
          </a:p>
        </p:txBody>
      </p:sp>
      <p:sp>
        <p:nvSpPr>
          <p:cNvPr id="25" name="TextBox 24">
            <a:extLst>
              <a:ext uri="{FF2B5EF4-FFF2-40B4-BE49-F238E27FC236}">
                <a16:creationId xmlns:a16="http://schemas.microsoft.com/office/drawing/2014/main" id="{CAA5605A-C822-4C84-AE03-DA8432016DBB}"/>
              </a:ext>
            </a:extLst>
          </p:cNvPr>
          <p:cNvSpPr txBox="1"/>
          <p:nvPr/>
        </p:nvSpPr>
        <p:spPr>
          <a:xfrm>
            <a:off x="5327170" y="3775524"/>
            <a:ext cx="2978332" cy="369332"/>
          </a:xfrm>
          <a:prstGeom prst="rect">
            <a:avLst/>
          </a:prstGeom>
          <a:noFill/>
        </p:spPr>
        <p:txBody>
          <a:bodyPr wrap="square" rtlCol="0">
            <a:spAutoFit/>
          </a:bodyPr>
          <a:lstStyle/>
          <a:p>
            <a:r>
              <a:rPr lang="en-US" dirty="0" err="1"/>
              <a:t>final_merge</a:t>
            </a:r>
            <a:endParaRPr lang="en-US" dirty="0"/>
          </a:p>
        </p:txBody>
      </p:sp>
      <p:pic>
        <p:nvPicPr>
          <p:cNvPr id="8" name="Picture 7">
            <a:extLst>
              <a:ext uri="{FF2B5EF4-FFF2-40B4-BE49-F238E27FC236}">
                <a16:creationId xmlns:a16="http://schemas.microsoft.com/office/drawing/2014/main" id="{839BFC68-F70D-4B19-B86E-D27565533A06}"/>
              </a:ext>
            </a:extLst>
          </p:cNvPr>
          <p:cNvPicPr>
            <a:picLocks noChangeAspect="1"/>
          </p:cNvPicPr>
          <p:nvPr/>
        </p:nvPicPr>
        <p:blipFill rotWithShape="1">
          <a:blip r:embed="rId6"/>
          <a:srcRect b="46140"/>
          <a:stretch/>
        </p:blipFill>
        <p:spPr>
          <a:xfrm>
            <a:off x="1231767" y="4240073"/>
            <a:ext cx="9728466" cy="2023020"/>
          </a:xfrm>
          <a:prstGeom prst="rect">
            <a:avLst/>
          </a:prstGeom>
          <a:ln>
            <a:noFill/>
          </a:ln>
          <a:effectLst>
            <a:outerShdw blurRad="292100" dist="139700" dir="2700000" algn="tl" rotWithShape="0">
              <a:srgbClr val="333333">
                <a:alpha val="65000"/>
              </a:srgbClr>
            </a:outerShdw>
          </a:effectLst>
        </p:spPr>
      </p:pic>
      <p:sp>
        <p:nvSpPr>
          <p:cNvPr id="9" name="Slide Number Placeholder 8">
            <a:extLst>
              <a:ext uri="{FF2B5EF4-FFF2-40B4-BE49-F238E27FC236}">
                <a16:creationId xmlns:a16="http://schemas.microsoft.com/office/drawing/2014/main" id="{1EFE108E-BD43-4C0B-A976-44C43F5DBE22}"/>
              </a:ext>
            </a:extLst>
          </p:cNvPr>
          <p:cNvSpPr>
            <a:spLocks noGrp="1"/>
          </p:cNvSpPr>
          <p:nvPr>
            <p:ph type="sldNum" sz="quarter" idx="12"/>
          </p:nvPr>
        </p:nvSpPr>
        <p:spPr/>
        <p:txBody>
          <a:bodyPr/>
          <a:lstStyle/>
          <a:p>
            <a:fld id="{34B7E4EF-A1BD-40F4-AB7B-04F084DD991D}" type="slidenum">
              <a:rPr lang="en-US" smtClean="0"/>
              <a:t>7</a:t>
            </a:fld>
            <a:endParaRPr lang="en-US" dirty="0"/>
          </a:p>
        </p:txBody>
      </p:sp>
    </p:spTree>
    <p:extLst>
      <p:ext uri="{BB962C8B-B14F-4D97-AF65-F5344CB8AC3E}">
        <p14:creationId xmlns:p14="http://schemas.microsoft.com/office/powerpoint/2010/main" val="1819856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75219DE-C821-412B-BF34-1F970885CA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883DAC5-877A-4069-84E0-F651E2679A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754787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9074CA8-24AC-4433-9580-90DCBBBE9CCE}"/>
              </a:ext>
            </a:extLst>
          </p:cNvPr>
          <p:cNvSpPr>
            <a:spLocks noGrp="1"/>
          </p:cNvSpPr>
          <p:nvPr>
            <p:ph type="title"/>
          </p:nvPr>
        </p:nvSpPr>
        <p:spPr>
          <a:xfrm>
            <a:off x="1097280" y="516835"/>
            <a:ext cx="5977937" cy="1666501"/>
          </a:xfrm>
        </p:spPr>
        <p:txBody>
          <a:bodyPr>
            <a:normAutofit/>
          </a:bodyPr>
          <a:lstStyle/>
          <a:p>
            <a:r>
              <a:rPr lang="en-US" sz="4000" dirty="0">
                <a:solidFill>
                  <a:srgbClr val="FFFFFF"/>
                </a:solidFill>
              </a:rPr>
              <a:t>Merged Columns</a:t>
            </a:r>
          </a:p>
        </p:txBody>
      </p:sp>
      <p:sp>
        <p:nvSpPr>
          <p:cNvPr id="3" name="Content Placeholder 2">
            <a:extLst>
              <a:ext uri="{FF2B5EF4-FFF2-40B4-BE49-F238E27FC236}">
                <a16:creationId xmlns:a16="http://schemas.microsoft.com/office/drawing/2014/main" id="{1994EDF4-67CA-4D70-B07E-2A19DBE15C6A}"/>
              </a:ext>
            </a:extLst>
          </p:cNvPr>
          <p:cNvSpPr>
            <a:spLocks noGrp="1"/>
          </p:cNvSpPr>
          <p:nvPr>
            <p:ph idx="1"/>
          </p:nvPr>
        </p:nvSpPr>
        <p:spPr>
          <a:xfrm>
            <a:off x="1097279" y="2236304"/>
            <a:ext cx="5977938" cy="3652667"/>
          </a:xfrm>
        </p:spPr>
        <p:txBody>
          <a:bodyPr>
            <a:normAutofit lnSpcReduction="10000"/>
          </a:bodyPr>
          <a:lstStyle/>
          <a:p>
            <a:r>
              <a:rPr lang="en-US" sz="1700" dirty="0">
                <a:solidFill>
                  <a:srgbClr val="FFFFFF"/>
                </a:solidFill>
              </a:rPr>
              <a:t>Happiness Data set:</a:t>
            </a:r>
          </a:p>
          <a:p>
            <a:pPr lvl="1"/>
            <a:r>
              <a:rPr lang="en-US" sz="1700" dirty="0">
                <a:solidFill>
                  <a:srgbClr val="FFFFFF"/>
                </a:solidFill>
              </a:rPr>
              <a:t>GDP per Capita, Family, Life Expectancy, Freedom, Generosity, Trust Government Corruption, Dystopia Residual, Region, Happiness Rank &amp; Happiness Score</a:t>
            </a:r>
          </a:p>
          <a:p>
            <a:r>
              <a:rPr lang="en-US" sz="1700" dirty="0">
                <a:solidFill>
                  <a:srgbClr val="FFFFFF"/>
                </a:solidFill>
              </a:rPr>
              <a:t>Life expectancy Data Set:</a:t>
            </a:r>
          </a:p>
          <a:p>
            <a:pPr lvl="1"/>
            <a:r>
              <a:rPr lang="en-US" sz="1700" dirty="0">
                <a:solidFill>
                  <a:srgbClr val="FFFFFF"/>
                </a:solidFill>
              </a:rPr>
              <a:t>Life expectancy at birth, total (years) &amp; Year</a:t>
            </a:r>
          </a:p>
          <a:p>
            <a:r>
              <a:rPr lang="en-US" sz="1700" dirty="0">
                <a:solidFill>
                  <a:srgbClr val="FFFFFF"/>
                </a:solidFill>
              </a:rPr>
              <a:t>Freedom Data Set:</a:t>
            </a:r>
          </a:p>
          <a:p>
            <a:pPr lvl="1" fontAlgn="base"/>
            <a:r>
              <a:rPr lang="en-US" sz="1700" dirty="0">
                <a:solidFill>
                  <a:srgbClr val="FFFFFF"/>
                </a:solidFill>
              </a:rPr>
              <a:t>Rule of Law, Security and Safety, Movement, Religion, Association, Assembly, and Civil Society, Expression and Information, Identity and Relationships, Size of Government, Legal System and Property Rights, Access to Sound Money, Freedom to Trade Internationally, Regulation of Credit, Labor, &amp; Business </a:t>
            </a:r>
          </a:p>
          <a:p>
            <a:endParaRPr lang="en-US" sz="1700" dirty="0">
              <a:solidFill>
                <a:srgbClr val="FFFFFF"/>
              </a:solidFill>
            </a:endParaRPr>
          </a:p>
        </p:txBody>
      </p:sp>
      <p:sp>
        <p:nvSpPr>
          <p:cNvPr id="13" name="Rectangle 12">
            <a:extLst>
              <a:ext uri="{FF2B5EF4-FFF2-40B4-BE49-F238E27FC236}">
                <a16:creationId xmlns:a16="http://schemas.microsoft.com/office/drawing/2014/main" id="{10A9524C-9867-46B4-ABAF-CB92D66112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7894"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a:extLst>
              <a:ext uri="{FF2B5EF4-FFF2-40B4-BE49-F238E27FC236}">
                <a16:creationId xmlns:a16="http://schemas.microsoft.com/office/drawing/2014/main" id="{3B5DAA50-8F95-4F82-98D5-56E2EBD51663}"/>
              </a:ext>
            </a:extLst>
          </p:cNvPr>
          <p:cNvPicPr>
            <a:picLocks noChangeAspect="1"/>
          </p:cNvPicPr>
          <p:nvPr/>
        </p:nvPicPr>
        <p:blipFill>
          <a:blip r:embed="rId3"/>
          <a:stretch>
            <a:fillRect/>
          </a:stretch>
        </p:blipFill>
        <p:spPr>
          <a:xfrm>
            <a:off x="8372732" y="630202"/>
            <a:ext cx="3052753" cy="5575804"/>
          </a:xfrm>
          <a:prstGeom prst="rect">
            <a:avLst/>
          </a:prstGeom>
        </p:spPr>
      </p:pic>
      <p:sp>
        <p:nvSpPr>
          <p:cNvPr id="6" name="Slide Number Placeholder 5">
            <a:extLst>
              <a:ext uri="{FF2B5EF4-FFF2-40B4-BE49-F238E27FC236}">
                <a16:creationId xmlns:a16="http://schemas.microsoft.com/office/drawing/2014/main" id="{7C140E2D-D567-462C-936D-4A0EC4E1B8D3}"/>
              </a:ext>
            </a:extLst>
          </p:cNvPr>
          <p:cNvSpPr>
            <a:spLocks noGrp="1"/>
          </p:cNvSpPr>
          <p:nvPr>
            <p:ph type="sldNum" sz="quarter" idx="12"/>
          </p:nvPr>
        </p:nvSpPr>
        <p:spPr/>
        <p:txBody>
          <a:bodyPr/>
          <a:lstStyle/>
          <a:p>
            <a:fld id="{34B7E4EF-A1BD-40F4-AB7B-04F084DD991D}" type="slidenum">
              <a:rPr lang="en-US" smtClean="0"/>
              <a:t>8</a:t>
            </a:fld>
            <a:endParaRPr lang="en-US" dirty="0"/>
          </a:p>
        </p:txBody>
      </p:sp>
    </p:spTree>
    <p:extLst>
      <p:ext uri="{BB962C8B-B14F-4D97-AF65-F5344CB8AC3E}">
        <p14:creationId xmlns:p14="http://schemas.microsoft.com/office/powerpoint/2010/main" val="3063264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9F5E263C-FB7E-4A3E-AD04-5140CD3D1D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9E65ED8C-90F7-4EB0-ACCB-64AEF411E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9301229-3D1B-4745-8087-71F6A124BA0E}"/>
              </a:ext>
            </a:extLst>
          </p:cNvPr>
          <p:cNvSpPr>
            <a:spLocks noGrp="1"/>
          </p:cNvSpPr>
          <p:nvPr>
            <p:ph type="title"/>
          </p:nvPr>
        </p:nvSpPr>
        <p:spPr>
          <a:xfrm>
            <a:off x="492370" y="516835"/>
            <a:ext cx="3084844" cy="5772840"/>
          </a:xfrm>
        </p:spPr>
        <p:txBody>
          <a:bodyPr anchor="ctr">
            <a:normAutofit/>
          </a:bodyPr>
          <a:lstStyle/>
          <a:p>
            <a:r>
              <a:rPr lang="en-US" sz="3600">
                <a:solidFill>
                  <a:srgbClr val="FFFFFF"/>
                </a:solidFill>
              </a:rPr>
              <a:t>Machine Learning Model  </a:t>
            </a:r>
            <a:br>
              <a:rPr lang="en-US" sz="3600">
                <a:solidFill>
                  <a:srgbClr val="FFFFFF"/>
                </a:solidFill>
              </a:rPr>
            </a:br>
            <a:r>
              <a:rPr lang="en-US" sz="3600">
                <a:solidFill>
                  <a:srgbClr val="FFFFFF"/>
                </a:solidFill>
              </a:rPr>
              <a:t>– </a:t>
            </a:r>
            <a:br>
              <a:rPr lang="en-US" sz="3600">
                <a:solidFill>
                  <a:srgbClr val="FFFFFF"/>
                </a:solidFill>
              </a:rPr>
            </a:br>
            <a:r>
              <a:rPr lang="en-US" sz="3600">
                <a:solidFill>
                  <a:srgbClr val="FFFFFF"/>
                </a:solidFill>
              </a:rPr>
              <a:t>Linear Regression</a:t>
            </a:r>
          </a:p>
        </p:txBody>
      </p:sp>
      <p:sp>
        <p:nvSpPr>
          <p:cNvPr id="27" name="Rectangle 26">
            <a:extLst>
              <a:ext uri="{FF2B5EF4-FFF2-40B4-BE49-F238E27FC236}">
                <a16:creationId xmlns:a16="http://schemas.microsoft.com/office/drawing/2014/main" id="{6604E3BF-88F7-4D19-BEC9-8486966EA4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Slide Number Placeholder 3">
            <a:extLst>
              <a:ext uri="{FF2B5EF4-FFF2-40B4-BE49-F238E27FC236}">
                <a16:creationId xmlns:a16="http://schemas.microsoft.com/office/drawing/2014/main" id="{27046CEE-4257-4C65-98B1-C292517F277F}"/>
              </a:ext>
            </a:extLst>
          </p:cNvPr>
          <p:cNvSpPr>
            <a:spLocks noGrp="1"/>
          </p:cNvSpPr>
          <p:nvPr>
            <p:ph type="sldNum" sz="quarter" idx="12"/>
          </p:nvPr>
        </p:nvSpPr>
        <p:spPr>
          <a:xfrm>
            <a:off x="10123055" y="6459785"/>
            <a:ext cx="1089428" cy="365125"/>
          </a:xfrm>
        </p:spPr>
        <p:txBody>
          <a:bodyPr>
            <a:normAutofit/>
          </a:bodyPr>
          <a:lstStyle/>
          <a:p>
            <a:pPr>
              <a:spcAft>
                <a:spcPts val="600"/>
              </a:spcAft>
            </a:pPr>
            <a:fld id="{34B7E4EF-A1BD-40F4-AB7B-04F084DD991D}" type="slidenum">
              <a:rPr lang="en-US">
                <a:solidFill>
                  <a:schemeClr val="tx2"/>
                </a:solidFill>
              </a:rPr>
              <a:pPr>
                <a:spcAft>
                  <a:spcPts val="600"/>
                </a:spcAft>
              </a:pPr>
              <a:t>9</a:t>
            </a:fld>
            <a:endParaRPr lang="en-US">
              <a:solidFill>
                <a:schemeClr val="tx2"/>
              </a:solidFill>
            </a:endParaRPr>
          </a:p>
        </p:txBody>
      </p:sp>
      <p:graphicFrame>
        <p:nvGraphicFramePr>
          <p:cNvPr id="18" name="Content Placeholder 2">
            <a:extLst>
              <a:ext uri="{FF2B5EF4-FFF2-40B4-BE49-F238E27FC236}">
                <a16:creationId xmlns:a16="http://schemas.microsoft.com/office/drawing/2014/main" id="{35494FC1-68B2-4CC6-B3E4-3129F1597A64}"/>
              </a:ext>
            </a:extLst>
          </p:cNvPr>
          <p:cNvGraphicFramePr>
            <a:graphicFrameLocks noGrp="1"/>
          </p:cNvGraphicFramePr>
          <p:nvPr>
            <p:ph idx="1"/>
            <p:extLst>
              <p:ext uri="{D42A27DB-BD31-4B8C-83A1-F6EECF244321}">
                <p14:modId xmlns:p14="http://schemas.microsoft.com/office/powerpoint/2010/main" val="299747937"/>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049347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theme/theme1.xml><?xml version="1.0" encoding="utf-8"?>
<a:theme xmlns:a="http://schemas.openxmlformats.org/drawingml/2006/main" name="Retrospect">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Candara">
      <a:majorFont>
        <a:latin typeface="Candara" panose="020E0502030303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ndara" panose="020E0502030303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E92E9E5-79AF-4029-8FCA-9C327D54FD8F}">
  <ds:schemaRefs>
    <ds:schemaRef ds:uri="http://www.w3.org/XML/1998/namespace"/>
    <ds:schemaRef ds:uri="http://schemas.microsoft.com/office/2006/metadata/properties"/>
    <ds:schemaRef ds:uri="http://schemas.microsoft.com/office/2006/documentManagement/types"/>
    <ds:schemaRef ds:uri="16c05727-aa75-4e4a-9b5f-8a80a1165891"/>
    <ds:schemaRef ds:uri="http://purl.org/dc/dcmitype/"/>
    <ds:schemaRef ds:uri="http://purl.org/dc/terms/"/>
    <ds:schemaRef ds:uri="http://purl.org/dc/elements/1.1/"/>
    <ds:schemaRef ds:uri="http://schemas.microsoft.com/office/infopath/2007/PartnerControls"/>
    <ds:schemaRef ds:uri="http://schemas.openxmlformats.org/package/2006/metadata/core-properties"/>
    <ds:schemaRef ds:uri="71af3243-3dd4-4a8d-8c0d-dd76da1f02a5"/>
  </ds:schemaRefs>
</ds:datastoreItem>
</file>

<file path=customXml/itemProps2.xml><?xml version="1.0" encoding="utf-8"?>
<ds:datastoreItem xmlns:ds="http://schemas.openxmlformats.org/officeDocument/2006/customXml" ds:itemID="{E34A532A-EA0D-41F9-B458-AF9358EF2F0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59927E4-E194-47BE-91C2-B87D50CF51D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Retrospect</Template>
  <TotalTime>1691</TotalTime>
  <Words>2526</Words>
  <Application>Microsoft Office PowerPoint</Application>
  <PresentationFormat>Widescreen</PresentationFormat>
  <Paragraphs>217</Paragraphs>
  <Slides>17</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Candara</vt:lpstr>
      <vt:lpstr>Wingdings</vt:lpstr>
      <vt:lpstr>Retrospect</vt:lpstr>
      <vt:lpstr>What contributes to Happiness?</vt:lpstr>
      <vt:lpstr>PowerPoint Presentation</vt:lpstr>
      <vt:lpstr>Data Source</vt:lpstr>
      <vt:lpstr>Technology Used</vt:lpstr>
      <vt:lpstr>Data Exploration</vt:lpstr>
      <vt:lpstr>Preprocessing and Data Cleanup</vt:lpstr>
      <vt:lpstr>PowerPoint Presentation</vt:lpstr>
      <vt:lpstr>Merged Columns</vt:lpstr>
      <vt:lpstr>Machine Learning Model   –  Linear Regression</vt:lpstr>
      <vt:lpstr>Split train and test</vt:lpstr>
      <vt:lpstr>Accuracy Score</vt:lpstr>
      <vt:lpstr>Data Analysis &amp; Correlation Matrix</vt:lpstr>
      <vt:lpstr>PowerPoint Presentation</vt:lpstr>
      <vt:lpstr>Dashboard Interactive Visualizations</vt:lpstr>
      <vt:lpstr>Improvements</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contributes to Happiness?</dc:title>
  <dc:creator>Gloria Yahouedeou</dc:creator>
  <cp:lastModifiedBy>Gloria Yahouedeou</cp:lastModifiedBy>
  <cp:revision>85</cp:revision>
  <cp:lastPrinted>2021-05-20T01:25:30Z</cp:lastPrinted>
  <dcterms:created xsi:type="dcterms:W3CDTF">2021-05-13T23:20:48Z</dcterms:created>
  <dcterms:modified xsi:type="dcterms:W3CDTF">2021-05-20T02:13:46Z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